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شروع با یک پرسش: «آخرین باری که به آسمان شب نگاه کردید چه زمانی بود؟» سپس بگویید امروز از نزدیک‌ترین ستاره تا دورترین کهکشان‌ها را در چهار بخش مرور می‌کنیم.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ساختار ارائه را در یک جمله بگویید: از خانه خودمان در کیهان شروع می‌کنیم و به مرزهای دانش می‌رسیم.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اول. یادآوری کنید ما در حومه یکی از بازوهای کهکشان راه شیری زندگی می‌کنیم.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توضیح دهید همجوشی هسته‌ای چگونه انرژی تولید می‌کند و همین انرژی، منشأ حیات روی زمین است. اشاره کنید نور خورشید ۸ دقیقه و ۲۰ ثانیه در راه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تأکید کنید «سنگی» یا «زمین‌سان» یعنی سطح جامد و چگالی بالا. نزدیکی به خورشید باعث گرمای شدید زهره و سرمای عطارد می‌شود.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تفاوت غول‌های گازی و یخی را توضیح دهید. نکته جالب: اورانوس عملاً «غلت می‌خورد» و فصل‌های آن هر کدام ۲۱ سال طول می‌کشد.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یادآوری کنید که ماه از نظر علمی نیز مهم است: تثبیت محور زمین و ایجاد جزر و مد. اروپا و انسلادوس بهترین گزینه‌ها برای حیات فرازمینی نزدیک هستند.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دوم. با یک عدد شروع کنید: در یک آسمان تاریک، با چشم غیرمسلح حدود ۲٬۵۰۰ ستاره می‌بینیم؛ کهکشان ما صدها میلیارد ستاره دارد.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نکته کلیدی: جرم ستاره سرنوشتش را تعیین می‌کند. خورشید ما ستاره‌ای کم‌جرم است و در نهایت کوتوله سفید می‌شود.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توضیح دهید «سال نوری» واحد فاصله است نه زمان: نور در یک سال حدود ۹.۵ تریلیون کیلومتر می‌پیماید. خورشید ما ۲۶ هزار سال نوری از مرکز کهکشان فاصله دارد.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تصویر آندرومدا را معرفی کنید؛ این کهکشان در آسمان تاریک با چشم غیرمسلح به‌صورت یک لکه محو دیده می‌شود. مطرح کنید که برخورد کهکشان‌ها رویدادی رایج در کیهان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یادآوری کنید سیاهچاله «جاروبرقی کیهانی» نیست؛ اگر خورشید با یک سیاهچاله هم‌جرم عوض شود، زمین همچنان در مدار خود می‌ماند.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سوم. این بخش بهترین جا برای ایجاد انگیزه در مخاطب جوان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مسابقه فضایی دوران جنگ سرد را به‌عنوان زمینه تاریخی مطرح کنید، اما تأکید کنید که امروز اکتشافات فضایی همکاری بین‌المللی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تفاوت کلیدی را برجسته کنید: هابل در نور مرئی کار می‌کند و وب در فروسرخ. به همین دلیل وب می‌تواند از میان غبار کیهانی ببیند.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تجربه شخصی فضانوردان را توصیف کنید: دیدن ۱۶ طلوع در روز و اثر روانی زندگی در فضای بسته.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به جزئیات عملی مأموریت اشاره کنید: تأخیر ارتباط، طوفان‌های گرد و غبار و پرتوهای کیهانی؛ سه چالش اصلی سفر انسان به مریخ.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این اسلاید پل خوبی به بحث سلامت است. اشاره کنید فضانوردان پس از بازگشت، ماه‌ها تحت توان‌بخشی قرار می‌گیرند.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ورود به بخش پایانی. این بخش انتزاعی‌تر است؛ با مثال‌های ساده شروع کنید.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توضیح دهید «مهبانگ» انفجار در فضاست نیست؛ انبساط خود فضاست. تابش زمینه کیهانی، عکس یادگاری ۳۸۰ هزار سالگی کیهان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اعداد را در مقیاس انسانی توضیح دهید: اگر عمر کیهان را یک سال فرض کنیم، کل تاریخ بشر کمتر از نیم ساعت آخر آن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جمع‌بندی را کوتاه نگه دارید و اگر زمان هست، اسلاید ۲ را مرور کنید تا مخاطب ساختار را به یاد بیاورد.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برای پرسش و پاسخ چند سؤال آماده داشته باشید: تفاوت سیاهچاله و سیاهچاله کلان‌جرم، چرا وب به فروسرخ نیاز دارد، و آیا سفر به مریخ ایمن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jpg"/><Relationship Id="rId7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jpg"/><Relationship Id="rId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.jpg"/>
          <p:cNvPicPr>
            <a:picLocks noChangeAspect="1"/>
          </p:cNvPicPr>
          <p:nvPr/>
        </p:nvPicPr>
        <p:blipFill>
          <a:blip r:embed="rId2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2040A">
                  <a:alpha val="55000"/>
                </a:srgbClr>
              </a:gs>
              <a:gs pos="42000">
                <a:srgbClr val="03060E">
                  <a:alpha val="72000"/>
                </a:srgbClr>
              </a:gs>
              <a:gs pos="100000">
                <a:srgbClr val="010307">
                  <a:alpha val="94000"/>
                </a:srgb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gradFill rotWithShape="1">
            <a:gsLst>
              <a:gs pos="0">
                <a:srgbClr val="010307">
                  <a:alpha val="88000"/>
                </a:srgbClr>
              </a:gs>
              <a:gs pos="100000">
                <a:srgbClr val="010307">
                  <a:alpha val="0"/>
                </a:srgb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/>
          <p:nvPr/>
        </p:nvSpPr>
        <p:spPr>
          <a:xfrm>
            <a:off x="11478463" y="1371600"/>
            <a:ext cx="54864" cy="155448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658368" y="1243584"/>
            <a:ext cx="1050919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13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سمینار علمی  •  نجوم و کاوش فضایی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58368" y="1828800"/>
            <a:ext cx="10874959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400" b="1" spc="30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کـیـهــان</a:t>
            </a:r>
          </a:p>
        </p:txBody>
      </p:sp>
      <p:sp>
        <p:nvSpPr>
          <p:cNvPr id="9" name="سرتیتر"/>
          <p:cNvSpPr/>
          <p:nvPr/>
        </p:nvSpPr>
        <p:spPr>
          <a:xfrm>
            <a:off x="658368" y="3456432"/>
            <a:ext cx="10874959" cy="18288"/>
          </a:xfrm>
          <a:prstGeom prst="rect">
            <a:avLst/>
          </a:prstGeom>
          <a:solidFill>
            <a:srgbClr val="22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3639312"/>
            <a:ext cx="108749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از منظومه شمسی تا لبه‌های عالم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4352544"/>
            <a:ext cx="10874959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سفری از خورشید و سیارات تا کهکشان‌ها، سیاهچاله‌ها و آینده اکتشافات فضایی.</a:t>
            </a:r>
          </a:p>
        </p:txBody>
      </p:sp>
      <p:sp>
        <p:nvSpPr>
          <p:cNvPr id="12" name="گروه ۱"/>
          <p:cNvSpPr/>
          <p:nvPr/>
        </p:nvSpPr>
        <p:spPr>
          <a:xfrm>
            <a:off x="9763963" y="5120640"/>
            <a:ext cx="1769364" cy="402336"/>
          </a:xfrm>
          <a:prstGeom prst="roundRect">
            <a:avLst>
              <a:gd name="adj" fmla="val 40000"/>
            </a:avLst>
          </a:prstGeom>
          <a:solidFill>
            <a:srgbClr val="121B36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۱"/>
          <p:cNvSpPr txBox="1"/>
          <p:nvPr/>
        </p:nvSpPr>
        <p:spPr>
          <a:xfrm>
            <a:off x="9763963" y="5193792"/>
            <a:ext cx="176936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منظومه شمسی</a:t>
            </a:r>
          </a:p>
        </p:txBody>
      </p:sp>
      <p:sp>
        <p:nvSpPr>
          <p:cNvPr id="14" name="گروه ۲"/>
          <p:cNvSpPr/>
          <p:nvPr/>
        </p:nvSpPr>
        <p:spPr>
          <a:xfrm>
            <a:off x="6787591" y="5120640"/>
            <a:ext cx="2830068" cy="402336"/>
          </a:xfrm>
          <a:prstGeom prst="roundRect">
            <a:avLst>
              <a:gd name="adj" fmla="val 40000"/>
            </a:avLst>
          </a:prstGeom>
          <a:solidFill>
            <a:srgbClr val="121B36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گروه ۲"/>
          <p:cNvSpPr txBox="1"/>
          <p:nvPr/>
        </p:nvSpPr>
        <p:spPr>
          <a:xfrm>
            <a:off x="6787591" y="5193792"/>
            <a:ext cx="2830068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ستارگان و کهکشان‌ها</a:t>
            </a:r>
          </a:p>
        </p:txBody>
      </p:sp>
      <p:sp>
        <p:nvSpPr>
          <p:cNvPr id="16" name="گروه ۳"/>
          <p:cNvSpPr/>
          <p:nvPr/>
        </p:nvSpPr>
        <p:spPr>
          <a:xfrm>
            <a:off x="5004511" y="5120640"/>
            <a:ext cx="1636776" cy="402336"/>
          </a:xfrm>
          <a:prstGeom prst="roundRect">
            <a:avLst>
              <a:gd name="adj" fmla="val 40000"/>
            </a:avLst>
          </a:prstGeom>
          <a:solidFill>
            <a:srgbClr val="121B36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گروه ۳"/>
          <p:cNvSpPr txBox="1"/>
          <p:nvPr/>
        </p:nvSpPr>
        <p:spPr>
          <a:xfrm>
            <a:off x="5004511" y="5193792"/>
            <a:ext cx="1636776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کاوش فضایی</a:t>
            </a:r>
          </a:p>
        </p:txBody>
      </p:sp>
      <p:sp>
        <p:nvSpPr>
          <p:cNvPr id="18" name="گروه ۴"/>
          <p:cNvSpPr/>
          <p:nvPr/>
        </p:nvSpPr>
        <p:spPr>
          <a:xfrm>
            <a:off x="3088843" y="5120640"/>
            <a:ext cx="1769364" cy="402336"/>
          </a:xfrm>
          <a:prstGeom prst="roundRect">
            <a:avLst>
              <a:gd name="adj" fmla="val 40000"/>
            </a:avLst>
          </a:prstGeom>
          <a:solidFill>
            <a:srgbClr val="121B36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۴"/>
          <p:cNvSpPr txBox="1"/>
          <p:nvPr/>
        </p:nvSpPr>
        <p:spPr>
          <a:xfrm>
            <a:off x="3088843" y="5193792"/>
            <a:ext cx="1769364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کیهان‌شناسی</a:t>
            </a:r>
          </a:p>
        </p:txBody>
      </p:sp>
      <p:sp>
        <p:nvSpPr>
          <p:cNvPr id="20" name="پاورقی"/>
          <p:cNvSpPr/>
          <p:nvPr/>
        </p:nvSpPr>
        <p:spPr>
          <a:xfrm>
            <a:off x="658368" y="5852160"/>
            <a:ext cx="10874959" cy="12801"/>
          </a:xfrm>
          <a:prstGeom prst="rect">
            <a:avLst/>
          </a:prstGeom>
          <a:solidFill>
            <a:srgbClr val="22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پاورقی"/>
          <p:cNvSpPr txBox="1"/>
          <p:nvPr/>
        </p:nvSpPr>
        <p:spPr>
          <a:xfrm>
            <a:off x="658368" y="5989320"/>
            <a:ext cx="108749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3D4A66"/>
                </a:solidFill>
                <a:latin typeface="Tahoma"/>
                <a:ea typeface="Tahoma"/>
                <a:cs typeface="Tahoma"/>
              </a:rPr>
              <a:t>ارائه‌دهنده: </a:t>
            </a:r>
            <a:r>
              <a:rPr sz="115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..............................</a:t>
            </a:r>
          </a:p>
        </p:txBody>
      </p:sp>
      <p:sp>
        <p:nvSpPr>
          <p:cNvPr id="22" name="پاورقی"/>
          <p:cNvSpPr txBox="1"/>
          <p:nvPr/>
        </p:nvSpPr>
        <p:spPr>
          <a:xfrm>
            <a:off x="658368" y="5989320"/>
            <a:ext cx="1087495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3D4A66"/>
                </a:solidFill>
                <a:latin typeface="Tahoma"/>
                <a:ea typeface="Tahoma"/>
                <a:cs typeface="Tahoma"/>
              </a:rPr>
              <a:t>تاریخ: </a:t>
            </a:r>
            <a:r>
              <a:rPr sz="115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..............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64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7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77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فهرست مطالب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مسیر این سفر</a:t>
            </a:r>
          </a:p>
        </p:txBody>
      </p:sp>
      <p:sp>
        <p:nvSpPr>
          <p:cNvPr id="7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02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9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AGENDA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938528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87607" y="2139696"/>
            <a:ext cx="45720" cy="493776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گروه ۵"/>
          <p:cNvSpPr/>
          <p:nvPr/>
        </p:nvSpPr>
        <p:spPr>
          <a:xfrm>
            <a:off x="877824" y="2157984"/>
            <a:ext cx="457200" cy="457200"/>
          </a:xfrm>
          <a:prstGeom prst="ellipse">
            <a:avLst/>
          </a:prstGeom>
          <a:solidFill>
            <a:srgbClr val="4FD1E0">
              <a:alpha val="16000"/>
            </a:srgbClr>
          </a:solidFill>
          <a:ln w="9525">
            <a:solidFill>
              <a:srgbClr val="4FD1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۵"/>
          <p:cNvSpPr txBox="1"/>
          <p:nvPr/>
        </p:nvSpPr>
        <p:spPr>
          <a:xfrm>
            <a:off x="877824" y="221742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۰۱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64208" y="2084832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منظومه شمسی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30368" y="2121408"/>
            <a:ext cx="53885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خورشید، سیارات، ماه و قمرهای مهم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2980944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1487607" y="3182112"/>
            <a:ext cx="45720" cy="493776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گروه ۶"/>
          <p:cNvSpPr/>
          <p:nvPr/>
        </p:nvSpPr>
        <p:spPr>
          <a:xfrm>
            <a:off x="877824" y="3200400"/>
            <a:ext cx="457200" cy="457200"/>
          </a:xfrm>
          <a:prstGeom prst="ellipse">
            <a:avLst/>
          </a:prstGeom>
          <a:solidFill>
            <a:srgbClr val="9B8CFF">
              <a:alpha val="16000"/>
            </a:srgbClr>
          </a:solidFill>
          <a:ln w="9525">
            <a:solidFill>
              <a:srgbClr val="9B8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۶"/>
          <p:cNvSpPr txBox="1"/>
          <p:nvPr/>
        </p:nvSpPr>
        <p:spPr>
          <a:xfrm>
            <a:off x="877824" y="325983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B8CFF"/>
                </a:solidFill>
                <a:latin typeface="Tahoma"/>
                <a:ea typeface="Tahoma"/>
                <a:cs typeface="Tahoma"/>
              </a:rPr>
              <a:t>۰۲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64208" y="3127248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ستارگان و کهکشان‌ها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30368" y="3163824"/>
            <a:ext cx="53885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چرخه ستارگان، راه شیری و سیاهچاله‌ها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4023359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487607" y="4224527"/>
            <a:ext cx="45720" cy="493776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۷"/>
          <p:cNvSpPr/>
          <p:nvPr/>
        </p:nvSpPr>
        <p:spPr>
          <a:xfrm>
            <a:off x="877824" y="4242816"/>
            <a:ext cx="457200" cy="457200"/>
          </a:xfrm>
          <a:prstGeom prst="ellipse">
            <a:avLst/>
          </a:prstGeom>
          <a:solidFill>
            <a:srgbClr val="E0B94F">
              <a:alpha val="16000"/>
            </a:srgbClr>
          </a:solidFill>
          <a:ln w="9525">
            <a:solidFill>
              <a:srgbClr val="E0B9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۷"/>
          <p:cNvSpPr txBox="1"/>
          <p:nvPr/>
        </p:nvSpPr>
        <p:spPr>
          <a:xfrm>
            <a:off x="877824" y="4302252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0B94F"/>
                </a:solidFill>
                <a:latin typeface="Tahoma"/>
                <a:ea typeface="Tahoma"/>
                <a:cs typeface="Tahoma"/>
              </a:rPr>
              <a:t>۰۳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64208" y="4169663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کاوش فضایی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0368" y="4206240"/>
            <a:ext cx="53885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تاریخ مأموریت‌ها، تلسکوپ‌ها، ایستگاه فضایی و مریخ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58368" y="5065775"/>
            <a:ext cx="10874959" cy="896112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1487607" y="5266943"/>
            <a:ext cx="45720" cy="493776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گروه ۸"/>
          <p:cNvSpPr/>
          <p:nvPr/>
        </p:nvSpPr>
        <p:spPr>
          <a:xfrm>
            <a:off x="877824" y="5285231"/>
            <a:ext cx="457200" cy="457200"/>
          </a:xfrm>
          <a:prstGeom prst="ellipse">
            <a:avLst/>
          </a:prstGeom>
          <a:solidFill>
            <a:srgbClr val="F0609B">
              <a:alpha val="16000"/>
            </a:srgbClr>
          </a:solidFill>
          <a:ln w="9525">
            <a:solidFill>
              <a:srgbClr val="F0609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گروه ۸"/>
          <p:cNvSpPr txBox="1"/>
          <p:nvPr/>
        </p:nvSpPr>
        <p:spPr>
          <a:xfrm>
            <a:off x="877824" y="534466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0609B"/>
                </a:solidFill>
                <a:latin typeface="Tahoma"/>
                <a:ea typeface="Tahoma"/>
                <a:cs typeface="Tahoma"/>
              </a:rPr>
              <a:t>۰۴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64208" y="5212079"/>
            <a:ext cx="32918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کیهان‌شناسی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30368" y="5248655"/>
            <a:ext cx="53885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مهبانگ، ماده تاریک و جست‌وجوی حیات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20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2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2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2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2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2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un.jpg"/>
          <p:cNvPicPr>
            <a:picLocks noChangeAspect="1"/>
          </p:cNvPicPr>
          <p:nvPr/>
        </p:nvPicPr>
        <p:blipFill>
          <a:blip r:embed="rId2"/>
          <a:srcRect l="9333" r="9333"/>
          <a:stretch>
            <a:fillRect/>
          </a:stretch>
        </p:blipFill>
        <p:spPr>
          <a:xfrm>
            <a:off x="0" y="0"/>
            <a:ext cx="557784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0000">
                <a:srgbClr val="04070F">
                  <a:alpha val="34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5568696" y="0"/>
            <a:ext cx="18288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تزئین"/>
          <p:cNvSpPr/>
          <p:nvPr/>
        </p:nvSpPr>
        <p:spPr>
          <a:xfrm>
            <a:off x="12166092" y="0"/>
            <a:ext cx="25603" cy="68580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6172200" y="1170432"/>
            <a:ext cx="536112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6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01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172200" y="2432304"/>
            <a:ext cx="536112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منظومه شمسی</a:t>
            </a:r>
          </a:p>
        </p:txBody>
      </p:sp>
      <p:sp>
        <p:nvSpPr>
          <p:cNvPr id="9" name="سرتیتر"/>
          <p:cNvSpPr/>
          <p:nvPr/>
        </p:nvSpPr>
        <p:spPr>
          <a:xfrm>
            <a:off x="9613087" y="3291840"/>
            <a:ext cx="1920240" cy="45720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/>
          <p:nvPr/>
        </p:nvSpPr>
        <p:spPr>
          <a:xfrm>
            <a:off x="6309360" y="3630168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آیتم ۱"/>
          <p:cNvSpPr txBox="1"/>
          <p:nvPr/>
        </p:nvSpPr>
        <p:spPr>
          <a:xfrm>
            <a:off x="6172200" y="373075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خورشید؛ قلب و موتور منظومه</a:t>
            </a:r>
          </a:p>
        </p:txBody>
      </p:sp>
      <p:sp>
        <p:nvSpPr>
          <p:cNvPr id="12" name="آیتم ۲"/>
          <p:cNvSpPr/>
          <p:nvPr/>
        </p:nvSpPr>
        <p:spPr>
          <a:xfrm>
            <a:off x="6309360" y="413308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آیتم ۲"/>
          <p:cNvSpPr txBox="1"/>
          <p:nvPr/>
        </p:nvSpPr>
        <p:spPr>
          <a:xfrm>
            <a:off x="6172200" y="423367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سیارات سنگی: عطارد تا مریخ</a:t>
            </a:r>
          </a:p>
        </p:txBody>
      </p:sp>
      <p:sp>
        <p:nvSpPr>
          <p:cNvPr id="14" name="آیتم ۳"/>
          <p:cNvSpPr/>
          <p:nvPr/>
        </p:nvSpPr>
        <p:spPr>
          <a:xfrm>
            <a:off x="6309360" y="463600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آیتم ۳"/>
          <p:cNvSpPr txBox="1"/>
          <p:nvPr/>
        </p:nvSpPr>
        <p:spPr>
          <a:xfrm>
            <a:off x="6172200" y="473659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غول‌های گازی و یخی</a:t>
            </a:r>
          </a:p>
        </p:txBody>
      </p:sp>
      <p:sp>
        <p:nvSpPr>
          <p:cNvPr id="16" name="آیتم ۴"/>
          <p:cNvSpPr/>
          <p:nvPr/>
        </p:nvSpPr>
        <p:spPr>
          <a:xfrm>
            <a:off x="6309360" y="513892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آیتم ۴"/>
          <p:cNvSpPr txBox="1"/>
          <p:nvPr/>
        </p:nvSpPr>
        <p:spPr>
          <a:xfrm>
            <a:off x="6172200" y="523951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ماه و قمرهای قابل سکونت</a:t>
            </a:r>
          </a:p>
        </p:txBody>
      </p:sp>
      <p:sp>
        <p:nvSpPr>
          <p:cNvPr id="1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03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6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un2.jpg"/>
          <p:cNvPicPr>
            <a:picLocks noChangeAspect="1"/>
          </p:cNvPicPr>
          <p:nvPr/>
        </p:nvPicPr>
        <p:blipFill>
          <a:blip r:embed="rId2"/>
          <a:srcRect l="13333" r="13333"/>
          <a:stretch>
            <a:fillRect/>
          </a:stretch>
        </p:blipFill>
        <p:spPr>
          <a:xfrm>
            <a:off x="0" y="0"/>
            <a:ext cx="502920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502920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5000">
                <a:srgbClr val="04070F">
                  <a:alpha val="28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5020056" y="0"/>
            <a:ext cx="12801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5532120" y="530352"/>
            <a:ext cx="5726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۰۱ — منظومه شمسی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5532120" y="841248"/>
            <a:ext cx="5726887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خورشید: قلب منظومه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04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منظومه شمسی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2120" y="2011680"/>
            <a:ext cx="6001207" cy="36210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نوع: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ستاره‌ای از رده G در رشته اصلی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سن: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حدود ۴.۶ میلیارد سال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قطر: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۱.۳۹ میلیون کیلومتر؛ ۱۰۹ برابر زمین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دمای سطح: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حدود ۵٬۵۰۰ درجه سلسیوس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دمای هسته: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حدود ۱۵ میلیون درجه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سهم از جرم منظومه: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بیش از ۹۹٪</a:t>
            </a:r>
          </a:p>
        </p:txBody>
      </p:sp>
      <p:sp>
        <p:nvSpPr>
          <p:cNvPr id="13" name="گروه ۹"/>
          <p:cNvSpPr/>
          <p:nvPr/>
        </p:nvSpPr>
        <p:spPr>
          <a:xfrm>
            <a:off x="5532120" y="5504688"/>
            <a:ext cx="6001207" cy="603504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۹"/>
          <p:cNvSpPr txBox="1"/>
          <p:nvPr/>
        </p:nvSpPr>
        <p:spPr>
          <a:xfrm>
            <a:off x="5806440" y="5504688"/>
            <a:ext cx="5452567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هر ثانیه حدود ۶۰۰ میلیون تن هیدروژن در هسته خورشید به هلیوم تبدیل می‌شود.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3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۰۱ — منظومه شمسی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سیارات سنگی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چهار جهان صخره‌ای نزدیک به خورشید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05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منظومه شمسی</a:t>
            </a:r>
          </a:p>
        </p:txBody>
      </p:sp>
      <p:sp>
        <p:nvSpPr>
          <p:cNvPr id="11" name="گروه ۱۰"/>
          <p:cNvSpPr/>
          <p:nvPr/>
        </p:nvSpPr>
        <p:spPr>
          <a:xfrm>
            <a:off x="8992895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گروه ۱۰" descr="mercur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767" y="2039112"/>
            <a:ext cx="2302687" cy="2302687"/>
          </a:xfrm>
          <a:prstGeom prst="rect">
            <a:avLst/>
          </a:prstGeom>
        </p:spPr>
      </p:pic>
      <p:sp>
        <p:nvSpPr>
          <p:cNvPr id="13" name="گروه ۱۰"/>
          <p:cNvSpPr/>
          <p:nvPr/>
        </p:nvSpPr>
        <p:spPr>
          <a:xfrm>
            <a:off x="9111767" y="4469815"/>
            <a:ext cx="566928" cy="32004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۱۰"/>
          <p:cNvSpPr txBox="1"/>
          <p:nvPr/>
        </p:nvSpPr>
        <p:spPr>
          <a:xfrm>
            <a:off x="9111767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عطارد</a:t>
            </a:r>
          </a:p>
        </p:txBody>
      </p:sp>
      <p:sp>
        <p:nvSpPr>
          <p:cNvPr id="15" name="گروه ۱۰"/>
          <p:cNvSpPr txBox="1"/>
          <p:nvPr/>
        </p:nvSpPr>
        <p:spPr>
          <a:xfrm>
            <a:off x="9111767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کوچک‌ترین سیاره منظومه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اتمسفر بسیار نازک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اختلاف دما بیش از ۶۰۰ درجه</a:t>
            </a:r>
          </a:p>
        </p:txBody>
      </p:sp>
      <p:sp>
        <p:nvSpPr>
          <p:cNvPr id="16" name="گروه ۱۱"/>
          <p:cNvSpPr/>
          <p:nvPr/>
        </p:nvSpPr>
        <p:spPr>
          <a:xfrm>
            <a:off x="6214719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گروه ۱۱" descr="ven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591" y="2039112"/>
            <a:ext cx="2302687" cy="2302687"/>
          </a:xfrm>
          <a:prstGeom prst="rect">
            <a:avLst/>
          </a:prstGeom>
        </p:spPr>
      </p:pic>
      <p:sp>
        <p:nvSpPr>
          <p:cNvPr id="18" name="گروه ۱۱"/>
          <p:cNvSpPr/>
          <p:nvPr/>
        </p:nvSpPr>
        <p:spPr>
          <a:xfrm>
            <a:off x="6333591" y="4469815"/>
            <a:ext cx="566928" cy="32004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۱۱"/>
          <p:cNvSpPr txBox="1"/>
          <p:nvPr/>
        </p:nvSpPr>
        <p:spPr>
          <a:xfrm>
            <a:off x="6333591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زهره</a:t>
            </a:r>
          </a:p>
        </p:txBody>
      </p:sp>
      <p:sp>
        <p:nvSpPr>
          <p:cNvPr id="20" name="گروه ۱۱"/>
          <p:cNvSpPr txBox="1"/>
          <p:nvPr/>
        </p:nvSpPr>
        <p:spPr>
          <a:xfrm>
            <a:off x="6333591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داغ‌ترین سیاره: حدود ۴۶۵ درجه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اثر گلخانه‌ای مهارنشدنی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سطح زیر ابرهای اسیدی</a:t>
            </a:r>
          </a:p>
        </p:txBody>
      </p:sp>
      <p:sp>
        <p:nvSpPr>
          <p:cNvPr id="21" name="گروه ۱۲"/>
          <p:cNvSpPr/>
          <p:nvPr/>
        </p:nvSpPr>
        <p:spPr>
          <a:xfrm>
            <a:off x="3436543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گروه ۱۲" descr="planet_eart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415" y="2039112"/>
            <a:ext cx="2302687" cy="2302687"/>
          </a:xfrm>
          <a:prstGeom prst="rect">
            <a:avLst/>
          </a:prstGeom>
        </p:spPr>
      </p:pic>
      <p:sp>
        <p:nvSpPr>
          <p:cNvPr id="23" name="گروه ۱۲"/>
          <p:cNvSpPr/>
          <p:nvPr/>
        </p:nvSpPr>
        <p:spPr>
          <a:xfrm>
            <a:off x="3555415" y="4469815"/>
            <a:ext cx="566928" cy="32004"/>
          </a:xfrm>
          <a:prstGeom prst="rect">
            <a:avLst/>
          </a:prstGeom>
          <a:solidFill>
            <a:srgbClr val="5FD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۱۲"/>
          <p:cNvSpPr txBox="1"/>
          <p:nvPr/>
        </p:nvSpPr>
        <p:spPr>
          <a:xfrm>
            <a:off x="3555415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زمین</a:t>
            </a:r>
          </a:p>
        </p:txBody>
      </p:sp>
      <p:sp>
        <p:nvSpPr>
          <p:cNvPr id="25" name="گروه ۱۲"/>
          <p:cNvSpPr txBox="1"/>
          <p:nvPr/>
        </p:nvSpPr>
        <p:spPr>
          <a:xfrm>
            <a:off x="3555415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تنها جهان شناخته‌شده با حیات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حدود ۷۱٪ سطح، آب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میدان مغناطیسی محافظ</a:t>
            </a:r>
          </a:p>
        </p:txBody>
      </p:sp>
      <p:sp>
        <p:nvSpPr>
          <p:cNvPr id="26" name="گروه ۱۳"/>
          <p:cNvSpPr/>
          <p:nvPr/>
        </p:nvSpPr>
        <p:spPr>
          <a:xfrm>
            <a:off x="658367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گروه ۱۳" descr="mar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39" y="2039112"/>
            <a:ext cx="2302687" cy="2302687"/>
          </a:xfrm>
          <a:prstGeom prst="rect">
            <a:avLst/>
          </a:prstGeom>
        </p:spPr>
      </p:pic>
      <p:sp>
        <p:nvSpPr>
          <p:cNvPr id="28" name="گروه ۱۳"/>
          <p:cNvSpPr/>
          <p:nvPr/>
        </p:nvSpPr>
        <p:spPr>
          <a:xfrm>
            <a:off x="777239" y="4469815"/>
            <a:ext cx="566928" cy="32004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گروه ۱۳"/>
          <p:cNvSpPr txBox="1"/>
          <p:nvPr/>
        </p:nvSpPr>
        <p:spPr>
          <a:xfrm>
            <a:off x="777239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مریخ</a:t>
            </a:r>
          </a:p>
        </p:txBody>
      </p:sp>
      <p:sp>
        <p:nvSpPr>
          <p:cNvPr id="30" name="گروه ۱۳"/>
          <p:cNvSpPr txBox="1"/>
          <p:nvPr/>
        </p:nvSpPr>
        <p:spPr>
          <a:xfrm>
            <a:off x="777239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سیاره سرخ؛ خاک غنی از آهن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المپوس مونس؛ بلندترین آتشفشان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دو قمر کوچک: فوبوس و دیموس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0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2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2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۰۱ — منظومه شمسی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غول‌های گازی و یخی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چهار جهان عظیم در نیمه بیرونی منظومه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06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منظومه شمسی</a:t>
            </a:r>
          </a:p>
        </p:txBody>
      </p:sp>
      <p:sp>
        <p:nvSpPr>
          <p:cNvPr id="11" name="گروه ۱۴"/>
          <p:cNvSpPr/>
          <p:nvPr/>
        </p:nvSpPr>
        <p:spPr>
          <a:xfrm>
            <a:off x="8992895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گروه ۱۴" descr="jupi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1767" y="2039112"/>
            <a:ext cx="2302687" cy="2302687"/>
          </a:xfrm>
          <a:prstGeom prst="rect">
            <a:avLst/>
          </a:prstGeom>
        </p:spPr>
      </p:pic>
      <p:sp>
        <p:nvSpPr>
          <p:cNvPr id="13" name="گروه ۱۴"/>
          <p:cNvSpPr/>
          <p:nvPr/>
        </p:nvSpPr>
        <p:spPr>
          <a:xfrm>
            <a:off x="9111767" y="4469815"/>
            <a:ext cx="566928" cy="32004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۱۴"/>
          <p:cNvSpPr txBox="1"/>
          <p:nvPr/>
        </p:nvSpPr>
        <p:spPr>
          <a:xfrm>
            <a:off x="9111767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مشتری</a:t>
            </a:r>
          </a:p>
        </p:txBody>
      </p:sp>
      <p:sp>
        <p:nvSpPr>
          <p:cNvPr id="15" name="گروه ۱۴"/>
          <p:cNvSpPr txBox="1"/>
          <p:nvPr/>
        </p:nvSpPr>
        <p:spPr>
          <a:xfrm>
            <a:off x="9111767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بزرگ‌ترین سیاره منظومه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طوفان سرخ بزرگ؛ قرن‌ها پایدار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بیش از ۹۰ قمر شناخته‌شده</a:t>
            </a:r>
          </a:p>
        </p:txBody>
      </p:sp>
      <p:sp>
        <p:nvSpPr>
          <p:cNvPr id="16" name="گروه ۱۵"/>
          <p:cNvSpPr/>
          <p:nvPr/>
        </p:nvSpPr>
        <p:spPr>
          <a:xfrm>
            <a:off x="6214719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گروه ۱۵" descr="satur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591" y="2039112"/>
            <a:ext cx="2302687" cy="2302687"/>
          </a:xfrm>
          <a:prstGeom prst="rect">
            <a:avLst/>
          </a:prstGeom>
        </p:spPr>
      </p:pic>
      <p:sp>
        <p:nvSpPr>
          <p:cNvPr id="18" name="گروه ۱۵"/>
          <p:cNvSpPr/>
          <p:nvPr/>
        </p:nvSpPr>
        <p:spPr>
          <a:xfrm>
            <a:off x="6333591" y="4469815"/>
            <a:ext cx="566928" cy="32004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۱۵"/>
          <p:cNvSpPr txBox="1"/>
          <p:nvPr/>
        </p:nvSpPr>
        <p:spPr>
          <a:xfrm>
            <a:off x="6333591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زحل</a:t>
            </a:r>
          </a:p>
        </p:txBody>
      </p:sp>
      <p:sp>
        <p:nvSpPr>
          <p:cNvPr id="20" name="گروه ۱۵"/>
          <p:cNvSpPr txBox="1"/>
          <p:nvPr/>
        </p:nvSpPr>
        <p:spPr>
          <a:xfrm>
            <a:off x="6333591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حلقه‌های یخی و سنگی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چگالی کمتر از آب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قمر تیتان؛ جو غلیظ</a:t>
            </a:r>
          </a:p>
        </p:txBody>
      </p:sp>
      <p:sp>
        <p:nvSpPr>
          <p:cNvPr id="21" name="گروه ۱۶"/>
          <p:cNvSpPr/>
          <p:nvPr/>
        </p:nvSpPr>
        <p:spPr>
          <a:xfrm>
            <a:off x="3436543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گروه ۱۶" descr="uranu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415" y="2039112"/>
            <a:ext cx="2302687" cy="2302687"/>
          </a:xfrm>
          <a:prstGeom prst="rect">
            <a:avLst/>
          </a:prstGeom>
        </p:spPr>
      </p:pic>
      <p:sp>
        <p:nvSpPr>
          <p:cNvPr id="23" name="گروه ۱۶"/>
          <p:cNvSpPr/>
          <p:nvPr/>
        </p:nvSpPr>
        <p:spPr>
          <a:xfrm>
            <a:off x="3555415" y="4469815"/>
            <a:ext cx="566928" cy="32004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۱۶"/>
          <p:cNvSpPr txBox="1"/>
          <p:nvPr/>
        </p:nvSpPr>
        <p:spPr>
          <a:xfrm>
            <a:off x="3555415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اورانوس</a:t>
            </a:r>
          </a:p>
        </p:txBody>
      </p:sp>
      <p:sp>
        <p:nvSpPr>
          <p:cNvPr id="25" name="گروه ۱۶"/>
          <p:cNvSpPr txBox="1"/>
          <p:nvPr/>
        </p:nvSpPr>
        <p:spPr>
          <a:xfrm>
            <a:off x="3555415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محور چرخش تقریباً خوابیده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یخ متان؛ رنگ فیروزه‌ای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سردترین جو منظومه</a:t>
            </a:r>
          </a:p>
        </p:txBody>
      </p:sp>
      <p:sp>
        <p:nvSpPr>
          <p:cNvPr id="26" name="گروه ۱۷"/>
          <p:cNvSpPr/>
          <p:nvPr/>
        </p:nvSpPr>
        <p:spPr>
          <a:xfrm>
            <a:off x="658367" y="1920240"/>
            <a:ext cx="2540431" cy="3931920"/>
          </a:xfrm>
          <a:prstGeom prst="roundRect">
            <a:avLst>
              <a:gd name="adj" fmla="val 5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گروه ۱۷" descr="neptun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39" y="2039112"/>
            <a:ext cx="2302687" cy="2302687"/>
          </a:xfrm>
          <a:prstGeom prst="rect">
            <a:avLst/>
          </a:prstGeom>
        </p:spPr>
      </p:pic>
      <p:sp>
        <p:nvSpPr>
          <p:cNvPr id="28" name="گروه ۱۷"/>
          <p:cNvSpPr/>
          <p:nvPr/>
        </p:nvSpPr>
        <p:spPr>
          <a:xfrm>
            <a:off x="777239" y="4469815"/>
            <a:ext cx="566928" cy="32004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گروه ۱۷"/>
          <p:cNvSpPr txBox="1"/>
          <p:nvPr/>
        </p:nvSpPr>
        <p:spPr>
          <a:xfrm>
            <a:off x="777239" y="4588687"/>
            <a:ext cx="23026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نپتون</a:t>
            </a:r>
          </a:p>
        </p:txBody>
      </p:sp>
      <p:sp>
        <p:nvSpPr>
          <p:cNvPr id="30" name="گروه ۱۷"/>
          <p:cNvSpPr txBox="1"/>
          <p:nvPr/>
        </p:nvSpPr>
        <p:spPr>
          <a:xfrm>
            <a:off x="777239" y="5000167"/>
            <a:ext cx="2302687" cy="74226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دوردست‌ترین سیاره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تندبادهای تا ۲٬۱۰۰ کیلومتر بر ساعت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کشف‌شده با محاسبه ریاضی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0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2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2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oon.jpg"/>
          <p:cNvPicPr>
            <a:picLocks noChangeAspect="1"/>
          </p:cNvPicPr>
          <p:nvPr/>
        </p:nvPicPr>
        <p:blipFill>
          <a:blip r:embed="rId2"/>
          <a:srcRect l="13333" r="13333"/>
          <a:stretch>
            <a:fillRect/>
          </a:stretch>
        </p:blipFill>
        <p:spPr>
          <a:xfrm>
            <a:off x="0" y="0"/>
            <a:ext cx="502920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502920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5000">
                <a:srgbClr val="04070F">
                  <a:alpha val="28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5020056" y="0"/>
            <a:ext cx="12801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5532120" y="530352"/>
            <a:ext cx="57268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۰۱ — منظومه شمسی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5532120" y="841248"/>
            <a:ext cx="5726887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ماه و قمرهای مهم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07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منظومه شمسی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32120" y="2011680"/>
            <a:ext cx="6001207" cy="3291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4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ماه: فاصله حدود ۳۸۴٬۴۰۰ کیلومتر؛ زادگاه جزر و مد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4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تا امروز ۱۲ انسان روی سطح ماه قدم گذاشته‌اند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4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اروپا (قمر مشتری): احتمال اقیانوس زیر پوسته یخی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4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تیتان (قمر زحل): جو غلیظ و دریاچه‌های متان مایع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4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انسلادوس: آبفشان‌هایی که به فضا فوران می‌کنند</a:t>
            </a:r>
          </a:p>
        </p:txBody>
      </p:sp>
      <p:sp>
        <p:nvSpPr>
          <p:cNvPr id="13" name="گروه ۱۸"/>
          <p:cNvSpPr/>
          <p:nvPr/>
        </p:nvSpPr>
        <p:spPr>
          <a:xfrm>
            <a:off x="5532120" y="5440680"/>
            <a:ext cx="6001207" cy="603504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۱۸"/>
          <p:cNvSpPr txBox="1"/>
          <p:nvPr/>
        </p:nvSpPr>
        <p:spPr>
          <a:xfrm>
            <a:off x="5806440" y="5440680"/>
            <a:ext cx="5452567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قمرهای یخی، امروز مهم‌ترین هدف‌ها برای جست‌وجوی حیات میکروبی‌اند.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3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illars.jpg"/>
          <p:cNvPicPr>
            <a:picLocks noChangeAspect="1"/>
          </p:cNvPicPr>
          <p:nvPr/>
        </p:nvPicPr>
        <p:blipFill>
          <a:blip r:embed="rId2"/>
          <a:srcRect l="18822" r="18822"/>
          <a:stretch>
            <a:fillRect/>
          </a:stretch>
        </p:blipFill>
        <p:spPr>
          <a:xfrm>
            <a:off x="0" y="0"/>
            <a:ext cx="557784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0000">
                <a:srgbClr val="04070F">
                  <a:alpha val="34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5568696" y="0"/>
            <a:ext cx="18288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تزئین"/>
          <p:cNvSpPr/>
          <p:nvPr/>
        </p:nvSpPr>
        <p:spPr>
          <a:xfrm>
            <a:off x="12166092" y="0"/>
            <a:ext cx="25603" cy="68580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6172200" y="1170432"/>
            <a:ext cx="536112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6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02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172200" y="2432304"/>
            <a:ext cx="536112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ستارگان و کهکشان‌ها</a:t>
            </a:r>
          </a:p>
        </p:txBody>
      </p:sp>
      <p:sp>
        <p:nvSpPr>
          <p:cNvPr id="9" name="سرتیتر"/>
          <p:cNvSpPr/>
          <p:nvPr/>
        </p:nvSpPr>
        <p:spPr>
          <a:xfrm>
            <a:off x="9613087" y="3291840"/>
            <a:ext cx="1920240" cy="45720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/>
          <p:nvPr/>
        </p:nvSpPr>
        <p:spPr>
          <a:xfrm>
            <a:off x="6309360" y="3630168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آیتم ۱"/>
          <p:cNvSpPr txBox="1"/>
          <p:nvPr/>
        </p:nvSpPr>
        <p:spPr>
          <a:xfrm>
            <a:off x="6172200" y="373075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چرخه زندگی یک ستاره</a:t>
            </a:r>
          </a:p>
        </p:txBody>
      </p:sp>
      <p:sp>
        <p:nvSpPr>
          <p:cNvPr id="12" name="آیتم ۲"/>
          <p:cNvSpPr/>
          <p:nvPr/>
        </p:nvSpPr>
        <p:spPr>
          <a:xfrm>
            <a:off x="6309360" y="413308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آیتم ۲"/>
          <p:cNvSpPr txBox="1"/>
          <p:nvPr/>
        </p:nvSpPr>
        <p:spPr>
          <a:xfrm>
            <a:off x="6172200" y="423367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کهکشان راه شیری؛ خانه ما</a:t>
            </a:r>
          </a:p>
        </p:txBody>
      </p:sp>
      <p:sp>
        <p:nvSpPr>
          <p:cNvPr id="14" name="آیتم ۳"/>
          <p:cNvSpPr/>
          <p:nvPr/>
        </p:nvSpPr>
        <p:spPr>
          <a:xfrm>
            <a:off x="6309360" y="463600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آیتم ۳"/>
          <p:cNvSpPr txBox="1"/>
          <p:nvPr/>
        </p:nvSpPr>
        <p:spPr>
          <a:xfrm>
            <a:off x="6172200" y="473659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آندرومدا و انواع کهکشان‌ها</a:t>
            </a:r>
          </a:p>
        </p:txBody>
      </p:sp>
      <p:sp>
        <p:nvSpPr>
          <p:cNvPr id="16" name="آیتم ۴"/>
          <p:cNvSpPr/>
          <p:nvPr/>
        </p:nvSpPr>
        <p:spPr>
          <a:xfrm>
            <a:off x="6309360" y="513892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آیتم ۴"/>
          <p:cNvSpPr txBox="1"/>
          <p:nvPr/>
        </p:nvSpPr>
        <p:spPr>
          <a:xfrm>
            <a:off x="6172200" y="523951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سیاهچاله‌ها؛ مرزهای ناشناخته</a:t>
            </a:r>
          </a:p>
        </p:txBody>
      </p:sp>
      <p:sp>
        <p:nvSpPr>
          <p:cNvPr id="1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08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6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۰۲ — ستارگان و کهکشان‌ها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چرخه زندگی یک ستاره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از ابر گاز و غبار تا پایان باشکوه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09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ستارگان و کهکشان‌ها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621682" y="2057400"/>
            <a:ext cx="1911644" cy="1965960"/>
          </a:xfrm>
          <a:prstGeom prst="roundRect">
            <a:avLst>
              <a:gd name="adj" fmla="val 8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21682" y="2057400"/>
            <a:ext cx="1911644" cy="64008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21682" y="2249424"/>
            <a:ext cx="191164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4FD1E0"/>
                </a:solidFill>
                <a:latin typeface="Segoe UI"/>
                <a:ea typeface="Segoe UI"/>
                <a:cs typeface="Segoe UI"/>
              </a:rPr>
              <a:t>۰۱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31410" y="2615184"/>
            <a:ext cx="16921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سحابی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49698" y="3090672"/>
            <a:ext cx="1655612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ابر عظیم گاز و غبار</a:t>
            </a:r>
          </a:p>
        </p:txBody>
      </p:sp>
      <p:sp>
        <p:nvSpPr>
          <p:cNvPr id="16" name="Left Arrow 15"/>
          <p:cNvSpPr/>
          <p:nvPr/>
        </p:nvSpPr>
        <p:spPr>
          <a:xfrm>
            <a:off x="9347362" y="2962656"/>
            <a:ext cx="219456" cy="164592"/>
          </a:xfrm>
          <a:prstGeom prst="leftArrow">
            <a:avLst/>
          </a:prstGeom>
          <a:solidFill>
            <a:srgbClr val="2A35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380853" y="2057400"/>
            <a:ext cx="1911644" cy="1965960"/>
          </a:xfrm>
          <a:prstGeom prst="roundRect">
            <a:avLst>
              <a:gd name="adj" fmla="val 8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80853" y="2057400"/>
            <a:ext cx="1911644" cy="64008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80853" y="2249424"/>
            <a:ext cx="191164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۰۲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90581" y="2615184"/>
            <a:ext cx="16921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پیش‌ستاره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08869" y="3090672"/>
            <a:ext cx="1655612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رمبش گرانشی و گرم شدن</a:t>
            </a:r>
          </a:p>
        </p:txBody>
      </p:sp>
      <p:sp>
        <p:nvSpPr>
          <p:cNvPr id="22" name="Left Arrow 21"/>
          <p:cNvSpPr/>
          <p:nvPr/>
        </p:nvSpPr>
        <p:spPr>
          <a:xfrm>
            <a:off x="7106533" y="2962656"/>
            <a:ext cx="219456" cy="164592"/>
          </a:xfrm>
          <a:prstGeom prst="leftArrow">
            <a:avLst/>
          </a:prstGeom>
          <a:solidFill>
            <a:srgbClr val="2A35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5140025" y="2057400"/>
            <a:ext cx="1911644" cy="1965960"/>
          </a:xfrm>
          <a:prstGeom prst="roundRect">
            <a:avLst>
              <a:gd name="adj" fmla="val 8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140025" y="2057400"/>
            <a:ext cx="1911644" cy="64008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140025" y="2249424"/>
            <a:ext cx="191164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E0B94F"/>
                </a:solidFill>
                <a:latin typeface="Segoe UI"/>
                <a:ea typeface="Segoe UI"/>
                <a:cs typeface="Segoe UI"/>
              </a:rPr>
              <a:t>۰۳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49753" y="2615184"/>
            <a:ext cx="16921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رشته اصلی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68041" y="3090672"/>
            <a:ext cx="1655612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همجوشی هیدروژن؛ خورشید همین‌جاست</a:t>
            </a:r>
          </a:p>
        </p:txBody>
      </p:sp>
      <p:sp>
        <p:nvSpPr>
          <p:cNvPr id="28" name="Left Arrow 27"/>
          <p:cNvSpPr/>
          <p:nvPr/>
        </p:nvSpPr>
        <p:spPr>
          <a:xfrm>
            <a:off x="4865705" y="2962656"/>
            <a:ext cx="219456" cy="164592"/>
          </a:xfrm>
          <a:prstGeom prst="leftArrow">
            <a:avLst/>
          </a:prstGeom>
          <a:solidFill>
            <a:srgbClr val="2A35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2899196" y="2057400"/>
            <a:ext cx="1911644" cy="1965960"/>
          </a:xfrm>
          <a:prstGeom prst="roundRect">
            <a:avLst>
              <a:gd name="adj" fmla="val 8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899196" y="2057400"/>
            <a:ext cx="1911644" cy="64008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2899196" y="2249424"/>
            <a:ext cx="191164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0609B"/>
                </a:solidFill>
                <a:latin typeface="Segoe UI"/>
                <a:ea typeface="Segoe UI"/>
                <a:cs typeface="Segoe UI"/>
              </a:rPr>
              <a:t>۰۴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8924" y="2615184"/>
            <a:ext cx="16921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غول سرخ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27212" y="3090672"/>
            <a:ext cx="1655612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پایان سوخت هسته‌ای و انبساط</a:t>
            </a:r>
          </a:p>
        </p:txBody>
      </p:sp>
      <p:sp>
        <p:nvSpPr>
          <p:cNvPr id="34" name="Left Arrow 33"/>
          <p:cNvSpPr/>
          <p:nvPr/>
        </p:nvSpPr>
        <p:spPr>
          <a:xfrm>
            <a:off x="2624876" y="2962656"/>
            <a:ext cx="219456" cy="164592"/>
          </a:xfrm>
          <a:prstGeom prst="leftArrow">
            <a:avLst/>
          </a:prstGeom>
          <a:solidFill>
            <a:srgbClr val="2A35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58367" y="2057400"/>
            <a:ext cx="1911644" cy="1965960"/>
          </a:xfrm>
          <a:prstGeom prst="roundRect">
            <a:avLst>
              <a:gd name="adj" fmla="val 8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58367" y="2057400"/>
            <a:ext cx="1911644" cy="64008"/>
          </a:xfrm>
          <a:prstGeom prst="rect">
            <a:avLst/>
          </a:prstGeom>
          <a:solidFill>
            <a:srgbClr val="5FD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58367" y="2249424"/>
            <a:ext cx="191164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5FD9A0"/>
                </a:solidFill>
                <a:latin typeface="Segoe UI"/>
                <a:ea typeface="Segoe UI"/>
                <a:cs typeface="Segoe UI"/>
              </a:rPr>
              <a:t>۰۵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8095" y="2615184"/>
            <a:ext cx="169218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پایان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86383" y="3090672"/>
            <a:ext cx="1655612" cy="7863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کوتوله سفید یا ابرنواختر</a:t>
            </a:r>
          </a:p>
        </p:txBody>
      </p:sp>
      <p:sp>
        <p:nvSpPr>
          <p:cNvPr id="40" name="گروه ۱۹"/>
          <p:cNvSpPr/>
          <p:nvPr/>
        </p:nvSpPr>
        <p:spPr>
          <a:xfrm>
            <a:off x="658368" y="4343400"/>
            <a:ext cx="10874959" cy="548640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گروه ۱۹"/>
          <p:cNvSpPr txBox="1"/>
          <p:nvPr/>
        </p:nvSpPr>
        <p:spPr>
          <a:xfrm>
            <a:off x="932688" y="4343400"/>
            <a:ext cx="10326319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سرنوشت نهایی هر ستاره را جرم اولیه آن تعیین می‌کند.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8368" y="5120640"/>
            <a:ext cx="1087495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1">
                <a:solidFill>
                  <a:srgbClr val="E0B94F"/>
                </a:solidFill>
                <a:latin typeface="Tahoma"/>
                <a:ea typeface="Tahoma"/>
                <a:cs typeface="Tahoma"/>
              </a:rPr>
              <a:t>ستارگان پرجرم: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ابرنواختر، ستاره نوترونی یا سیاهچاله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ستارگان کم‌جرم: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کوتوله سفید و در نهایت کوتوله سیاه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54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39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8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117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56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95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34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73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2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2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312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351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39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429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468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507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2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546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2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2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585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624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663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702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2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741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2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2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819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858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897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2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2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936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975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1014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1053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2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1092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2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2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2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2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2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2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2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2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luster_fb.jpg"/>
          <p:cNvPicPr>
            <a:picLocks noChangeAspect="1"/>
          </p:cNvPicPr>
          <p:nvPr/>
        </p:nvPicPr>
        <p:blipFill>
          <a:blip r:embed="rId2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10307">
                  <a:alpha val="0"/>
                </a:srgbClr>
              </a:gs>
              <a:gs pos="45000">
                <a:srgbClr val="02050C">
                  <a:alpha val="55000"/>
                </a:srgbClr>
              </a:gs>
              <a:gs pos="100000">
                <a:srgbClr val="010307">
                  <a:alpha val="95000"/>
                </a:srgb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۰۲ — ستارگان و کهکشان‌ها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کهکشان راه شیری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خانه‌ای به پهنای ۱۰۰ هزار سال نوری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1759" y="2286000"/>
            <a:ext cx="3401568" cy="841248"/>
          </a:xfrm>
          <a:prstGeom prst="roundRect">
            <a:avLst>
              <a:gd name="adj" fmla="val 14000"/>
            </a:avLst>
          </a:prstGeom>
          <a:solidFill>
            <a:srgbClr val="0B1224">
              <a:alpha val="80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487607" y="2487168"/>
            <a:ext cx="45720" cy="438912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06079" y="2542032"/>
            <a:ext cx="285292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کهکشان مارپیچی میله‌ای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55871" y="2286000"/>
            <a:ext cx="3401568" cy="841248"/>
          </a:xfrm>
          <a:prstGeom prst="roundRect">
            <a:avLst>
              <a:gd name="adj" fmla="val 14000"/>
            </a:avLst>
          </a:prstGeom>
          <a:solidFill>
            <a:srgbClr val="0B1224">
              <a:alpha val="80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811719" y="2487168"/>
            <a:ext cx="45720" cy="438912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30191" y="2542032"/>
            <a:ext cx="285292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قطر: حدود ۱۰۰٬۰۰۰ سال نوری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9983" y="2286000"/>
            <a:ext cx="3401568" cy="841248"/>
          </a:xfrm>
          <a:prstGeom prst="roundRect">
            <a:avLst>
              <a:gd name="adj" fmla="val 14000"/>
            </a:avLst>
          </a:prstGeom>
          <a:solidFill>
            <a:srgbClr val="0B1224">
              <a:alpha val="80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135831" y="2487168"/>
            <a:ext cx="45720" cy="438912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54303" y="2542032"/>
            <a:ext cx="285292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۱۰۰ تا ۴۰۰ میلیارد ستاره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1759" y="3255264"/>
            <a:ext cx="3401568" cy="841248"/>
          </a:xfrm>
          <a:prstGeom prst="roundRect">
            <a:avLst>
              <a:gd name="adj" fmla="val 14000"/>
            </a:avLst>
          </a:prstGeom>
          <a:solidFill>
            <a:srgbClr val="0B1224">
              <a:alpha val="80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1487607" y="3456432"/>
            <a:ext cx="45720" cy="438912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06079" y="3511296"/>
            <a:ext cx="285292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فاصله خورشید از مرکز: ۲۶٬۰۰۰ سال نوری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55871" y="3255264"/>
            <a:ext cx="3401568" cy="841248"/>
          </a:xfrm>
          <a:prstGeom prst="roundRect">
            <a:avLst>
              <a:gd name="adj" fmla="val 14000"/>
            </a:avLst>
          </a:prstGeom>
          <a:solidFill>
            <a:srgbClr val="0B1224">
              <a:alpha val="80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811719" y="3456432"/>
            <a:ext cx="45720" cy="438912"/>
          </a:xfrm>
          <a:prstGeom prst="rect">
            <a:avLst/>
          </a:prstGeom>
          <a:solidFill>
            <a:srgbClr val="5FD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730191" y="3511296"/>
            <a:ext cx="285292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سن: حدود ۱۳.۶ میلیارد سال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9983" y="3255264"/>
            <a:ext cx="3401568" cy="841248"/>
          </a:xfrm>
          <a:prstGeom prst="roundRect">
            <a:avLst>
              <a:gd name="adj" fmla="val 14000"/>
            </a:avLst>
          </a:prstGeom>
          <a:solidFill>
            <a:srgbClr val="0B1224">
              <a:alpha val="80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135831" y="3456432"/>
            <a:ext cx="45720" cy="438912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54303" y="3511296"/>
            <a:ext cx="2852928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دوره چرخش خورشید: ۲۲۵ میلیون سال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0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7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88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77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88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galaxy_fb.jpg"/>
          <p:cNvPicPr>
            <a:picLocks noChangeAspect="1"/>
          </p:cNvPicPr>
          <p:nvPr/>
        </p:nvPicPr>
        <p:blipFill>
          <a:blip r:embed="rId2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10307">
                  <a:alpha val="0"/>
                </a:srgbClr>
              </a:gs>
              <a:gs pos="42000">
                <a:srgbClr val="02050C">
                  <a:alpha val="58000"/>
                </a:srgbClr>
              </a:gs>
              <a:gs pos="100000">
                <a:srgbClr val="010307">
                  <a:alpha val="95000"/>
                </a:srgb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۰۲ — ستارگان و کهکشان‌ها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انواع کهکشان‌ها و آندرومدا</a:t>
            </a:r>
          </a:p>
        </p:txBody>
      </p:sp>
      <p:sp>
        <p:nvSpPr>
          <p:cNvPr id="8" name="گروه ۲۰"/>
          <p:cNvSpPr/>
          <p:nvPr/>
        </p:nvSpPr>
        <p:spPr>
          <a:xfrm>
            <a:off x="6138367" y="2103120"/>
            <a:ext cx="5394960" cy="1691640"/>
          </a:xfrm>
          <a:prstGeom prst="roundRect">
            <a:avLst>
              <a:gd name="adj" fmla="val 6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گروه ۲۰"/>
          <p:cNvSpPr/>
          <p:nvPr/>
        </p:nvSpPr>
        <p:spPr>
          <a:xfrm>
            <a:off x="11483035" y="2377439"/>
            <a:ext cx="50292" cy="11430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گروه ۲۰"/>
          <p:cNvSpPr txBox="1"/>
          <p:nvPr/>
        </p:nvSpPr>
        <p:spPr>
          <a:xfrm>
            <a:off x="6430975" y="2414015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آندرومدا (M31)</a:t>
            </a:r>
          </a:p>
        </p:txBody>
      </p:sp>
      <p:sp>
        <p:nvSpPr>
          <p:cNvPr id="11" name="گروه ۲۰"/>
          <p:cNvSpPr txBox="1"/>
          <p:nvPr/>
        </p:nvSpPr>
        <p:spPr>
          <a:xfrm>
            <a:off x="6430975" y="2944368"/>
            <a:ext cx="4809744" cy="886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نزدیک‌ترین کهکشان بزرگ به ما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فاصله: حدود ۲.۵ میلیون سال نوری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در حال نزدیک شدن به راه شیری</a:t>
            </a:r>
          </a:p>
        </p:txBody>
      </p:sp>
      <p:sp>
        <p:nvSpPr>
          <p:cNvPr id="12" name="گروه ۲۱"/>
          <p:cNvSpPr/>
          <p:nvPr/>
        </p:nvSpPr>
        <p:spPr>
          <a:xfrm>
            <a:off x="6138367" y="3931920"/>
            <a:ext cx="5394960" cy="1691640"/>
          </a:xfrm>
          <a:prstGeom prst="roundRect">
            <a:avLst>
              <a:gd name="adj" fmla="val 6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گروه ۲۱"/>
          <p:cNvSpPr/>
          <p:nvPr/>
        </p:nvSpPr>
        <p:spPr>
          <a:xfrm>
            <a:off x="11483035" y="4206240"/>
            <a:ext cx="50292" cy="1143000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۲۱"/>
          <p:cNvSpPr txBox="1"/>
          <p:nvPr/>
        </p:nvSpPr>
        <p:spPr>
          <a:xfrm>
            <a:off x="6430975" y="4242816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برخورد آینده</a:t>
            </a:r>
          </a:p>
        </p:txBody>
      </p:sp>
      <p:sp>
        <p:nvSpPr>
          <p:cNvPr id="15" name="گروه ۲۱"/>
          <p:cNvSpPr txBox="1"/>
          <p:nvPr/>
        </p:nvSpPr>
        <p:spPr>
          <a:xfrm>
            <a:off x="6430975" y="4773168"/>
            <a:ext cx="4809744" cy="8869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ادغام راه شیری و آندرومدا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حدود ۴.۵ میلیارد سال دیگر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خورشید در این برخورد از بین نمی‌رود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5797296"/>
            <a:ext cx="51142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سه خانواده اصلی: </a:t>
            </a:r>
            <a:r>
              <a:rPr sz="12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مارپیچی، بیضوی و نامنظم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64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lackhole.jpg"/>
          <p:cNvPicPr>
            <a:picLocks noChangeAspect="1"/>
          </p:cNvPicPr>
          <p:nvPr/>
        </p:nvPicPr>
        <p:blipFill>
          <a:blip r:embed="rId2"/>
          <a:srcRect l="23600" r="23600"/>
          <a:stretch>
            <a:fillRect/>
          </a:stretch>
        </p:blipFill>
        <p:spPr>
          <a:xfrm>
            <a:off x="0" y="0"/>
            <a:ext cx="603504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603504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5000">
                <a:srgbClr val="04070F">
                  <a:alpha val="28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6025896" y="0"/>
            <a:ext cx="12801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6537959" y="530352"/>
            <a:ext cx="472104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۰۲ — ستارگان و کهکشان‌ها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537959" y="841248"/>
            <a:ext cx="4721047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سیاهچاله‌ها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12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ستارگان و کهکشان‌ها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59" y="2011680"/>
            <a:ext cx="4995367" cy="2926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افق رویداد: مرزی که بازگشت از آن ممکن نیست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سرعت فرار در آن از سرعت نور بیشتر است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نور و ماده را می‌بلعد و تنها رد گرانش می‌ماند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Sagittarius A*؛ قلب راه شیری با ۴ میلیون جرم خورشیدی</a:t>
            </a:r>
          </a:p>
        </p:txBody>
      </p:sp>
      <p:sp>
        <p:nvSpPr>
          <p:cNvPr id="13" name="گروه ۲۲"/>
          <p:cNvSpPr/>
          <p:nvPr/>
        </p:nvSpPr>
        <p:spPr>
          <a:xfrm>
            <a:off x="6537959" y="5074920"/>
            <a:ext cx="4995367" cy="603504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۲۲"/>
          <p:cNvSpPr txBox="1"/>
          <p:nvPr/>
        </p:nvSpPr>
        <p:spPr>
          <a:xfrm>
            <a:off x="6812279" y="5074920"/>
            <a:ext cx="4446727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نخستین تصویر واقعی یک سیاهچاله (M87*) در سال ۲۰۱۹ منتشر شد.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3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ocket.jpg"/>
          <p:cNvPicPr>
            <a:picLocks noChangeAspect="1"/>
          </p:cNvPicPr>
          <p:nvPr/>
        </p:nvPicPr>
        <p:blipFill>
          <a:blip r:embed="rId2"/>
          <a:srcRect l="2261" r="2261"/>
          <a:stretch>
            <a:fillRect/>
          </a:stretch>
        </p:blipFill>
        <p:spPr>
          <a:xfrm>
            <a:off x="0" y="0"/>
            <a:ext cx="557784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0000">
                <a:srgbClr val="04070F">
                  <a:alpha val="34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5568696" y="0"/>
            <a:ext cx="18288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تزئین"/>
          <p:cNvSpPr/>
          <p:nvPr/>
        </p:nvSpPr>
        <p:spPr>
          <a:xfrm>
            <a:off x="12166092" y="0"/>
            <a:ext cx="25603" cy="68580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6172200" y="1170432"/>
            <a:ext cx="536112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6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03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172200" y="2432304"/>
            <a:ext cx="536112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کاوش فضایی</a:t>
            </a:r>
          </a:p>
        </p:txBody>
      </p:sp>
      <p:sp>
        <p:nvSpPr>
          <p:cNvPr id="9" name="سرتیتر"/>
          <p:cNvSpPr/>
          <p:nvPr/>
        </p:nvSpPr>
        <p:spPr>
          <a:xfrm>
            <a:off x="9613087" y="3291840"/>
            <a:ext cx="1920240" cy="45720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/>
          <p:nvPr/>
        </p:nvSpPr>
        <p:spPr>
          <a:xfrm>
            <a:off x="6309360" y="3630168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آیتم ۱"/>
          <p:cNvSpPr txBox="1"/>
          <p:nvPr/>
        </p:nvSpPr>
        <p:spPr>
          <a:xfrm>
            <a:off x="6172200" y="373075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خط زمانی مأموریت‌های تاریخی</a:t>
            </a:r>
          </a:p>
        </p:txBody>
      </p:sp>
      <p:sp>
        <p:nvSpPr>
          <p:cNvPr id="12" name="آیتم ۲"/>
          <p:cNvSpPr/>
          <p:nvPr/>
        </p:nvSpPr>
        <p:spPr>
          <a:xfrm>
            <a:off x="6309360" y="413308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آیتم ۲"/>
          <p:cNvSpPr txBox="1"/>
          <p:nvPr/>
        </p:nvSpPr>
        <p:spPr>
          <a:xfrm>
            <a:off x="6172200" y="423367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تلسکوپ‌های فضایی؛ هابل و جیمز وب</a:t>
            </a:r>
          </a:p>
        </p:txBody>
      </p:sp>
      <p:sp>
        <p:nvSpPr>
          <p:cNvPr id="14" name="آیتم ۳"/>
          <p:cNvSpPr/>
          <p:nvPr/>
        </p:nvSpPr>
        <p:spPr>
          <a:xfrm>
            <a:off x="6309360" y="463600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آیتم ۳"/>
          <p:cNvSpPr txBox="1"/>
          <p:nvPr/>
        </p:nvSpPr>
        <p:spPr>
          <a:xfrm>
            <a:off x="6172200" y="473659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ایستگاه فضایی و زندگی در مدار</a:t>
            </a:r>
          </a:p>
        </p:txBody>
      </p:sp>
      <p:sp>
        <p:nvSpPr>
          <p:cNvPr id="16" name="آیتم ۴"/>
          <p:cNvSpPr/>
          <p:nvPr/>
        </p:nvSpPr>
        <p:spPr>
          <a:xfrm>
            <a:off x="6309360" y="513892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آیتم ۴"/>
          <p:cNvSpPr txBox="1"/>
          <p:nvPr/>
        </p:nvSpPr>
        <p:spPr>
          <a:xfrm>
            <a:off x="6172200" y="523951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مریخ؛ مقصد بعدی انسان</a:t>
            </a:r>
          </a:p>
        </p:txBody>
      </p:sp>
      <p:sp>
        <p:nvSpPr>
          <p:cNvPr id="1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13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6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۰۳ — کاوش فضایی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خط زمانی کاوش فضایی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هفتاد سال از نخستین بوق در مدار تا لبه‌های منظومه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14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کاوش فضایی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65960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1487607" y="2185415"/>
            <a:ext cx="45720" cy="438912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07327" y="2112264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4FD1E0"/>
                </a:solidFill>
                <a:latin typeface="Segoe UI"/>
                <a:ea typeface="Segoe UI"/>
                <a:cs typeface="Segoe UI"/>
              </a:rPr>
              <a:t>۱۹۵۷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96047" y="2093976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اسپوتنیک 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047" y="2459736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نخستین ماهواره مصنوعی در مدار زمین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7" y="1965960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912967" y="2185415"/>
            <a:ext cx="45720" cy="438912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32687" y="2112264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۱۹۶۱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21407" y="2093976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گاگارین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21407" y="2459736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نخستین انسان در فضا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3007" y="2953512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1487607" y="3172968"/>
            <a:ext cx="45720" cy="438912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07327" y="3099816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E0B94F"/>
                </a:solidFill>
                <a:latin typeface="Segoe UI"/>
                <a:ea typeface="Segoe UI"/>
                <a:cs typeface="Segoe UI"/>
              </a:rPr>
              <a:t>۱۹۶۹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96047" y="308152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آپولو ۱۱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96047" y="3447288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نخستین قدم انسان روی ماه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7" y="2953512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12967" y="3172968"/>
            <a:ext cx="45720" cy="438912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687" y="3099816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0609B"/>
                </a:solidFill>
                <a:latin typeface="Segoe UI"/>
                <a:ea typeface="Segoe UI"/>
                <a:cs typeface="Segoe UI"/>
              </a:rPr>
              <a:t>۱۹۷۷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21407" y="308152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وویجر ۱ و ۲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21407" y="3447288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کاوش سیارات بیرونی و فضای میان‌ستاره‌ای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33007" y="3941064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487607" y="4160520"/>
            <a:ext cx="45720" cy="438912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507327" y="4087368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4FD1E0"/>
                </a:solidFill>
                <a:latin typeface="Segoe UI"/>
                <a:ea typeface="Segoe UI"/>
                <a:cs typeface="Segoe UI"/>
              </a:rPr>
              <a:t>۱۹۹۰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96047" y="406908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تلسکوپ هابل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96047" y="4434840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انقلابی در تصویربرداری از کیهان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8367" y="3941064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912967" y="4160520"/>
            <a:ext cx="45720" cy="438912"/>
          </a:xfrm>
          <a:prstGeom prst="rect">
            <a:avLst/>
          </a:prstGeom>
          <a:solidFill>
            <a:srgbClr val="5FD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32687" y="4087368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5FD9A0"/>
                </a:solidFill>
                <a:latin typeface="Segoe UI"/>
                <a:ea typeface="Segoe UI"/>
                <a:cs typeface="Segoe UI"/>
              </a:rPr>
              <a:t>۱۹۹۸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21407" y="4069080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ایستگاه فضایی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21407" y="4434840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سکونتگاه دائمی انسان در مدار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233007" y="4928616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1487607" y="5148072"/>
            <a:ext cx="45720" cy="438912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07327" y="5074920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۲۰۲۱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696047" y="5056632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جیمز وب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96047" y="5422392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پنجره تازه به فروسرخ و کیهان آغازین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58367" y="4928616"/>
            <a:ext cx="5300319" cy="877824"/>
          </a:xfrm>
          <a:prstGeom prst="roundRect">
            <a:avLst>
              <a:gd name="adj" fmla="val 12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912967" y="5148072"/>
            <a:ext cx="45720" cy="438912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32687" y="5074920"/>
            <a:ext cx="10972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E0B94F"/>
                </a:solidFill>
                <a:latin typeface="Segoe UI"/>
                <a:ea typeface="Segoe UI"/>
                <a:cs typeface="Segoe UI"/>
              </a:rPr>
              <a:t>۲۰۲۲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21407" y="5056632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آرتمیس ۱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21407" y="5422392"/>
            <a:ext cx="3471519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آغاز بازگشت انسان به ماه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8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8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56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84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12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68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96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24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252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308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336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364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392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448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476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504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532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2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2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56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2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588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2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2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616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2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644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2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2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672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2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2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2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ntr" presetSubtype="4" fill="hold" grpId="0" nodeType="withEffect">
                                  <p:stCondLst>
                                    <p:cond delay="728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2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2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756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2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2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grpId="0" nodeType="withEffect">
                                  <p:stCondLst>
                                    <p:cond delay="784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2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2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" presetClass="entr" presetSubtype="4" fill="hold" grpId="0" nodeType="withEffect">
                                  <p:stCondLst>
                                    <p:cond delay="812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2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2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" presetClass="entr" presetSubtype="4" fill="hold" grpId="0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2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2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" presetClass="entr" presetSubtype="4" fill="hold" grpId="0" nodeType="withEffect">
                                  <p:stCondLst>
                                    <p:cond delay="868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2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2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" presetClass="entr" presetSubtype="4" fill="hold" grpId="0" nodeType="withEffect">
                                  <p:stCondLst>
                                    <p:cond delay="896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2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2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" presetClass="entr" presetSubtype="4" fill="hold" grpId="0" nodeType="withEffect">
                                  <p:stCondLst>
                                    <p:cond delay="924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2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2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" presetClass="entr" presetSubtype="4" fill="hold" grpId="0" nodeType="withEffect">
                                  <p:stCondLst>
                                    <p:cond delay="952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2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2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98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2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2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2" presetClass="entr" presetSubtype="4" fill="hold" grpId="0" nodeType="withEffect">
                                  <p:stCondLst>
                                    <p:cond delay="1008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2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2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" presetClass="entr" presetSubtype="4" fill="hold" grpId="0" nodeType="withEffect">
                                  <p:stCondLst>
                                    <p:cond delay="1036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2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2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" presetClass="entr" presetSubtype="4" fill="hold" grpId="0" nodeType="withEffect">
                                  <p:stCondLst>
                                    <p:cond delay="1064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2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2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" presetClass="entr" presetSubtype="4" fill="hold" grpId="0" nodeType="withEffect">
                                  <p:stCondLst>
                                    <p:cond delay="1092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2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2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۰۳ — کاوش فضایی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تلسکوپ‌های فضایی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چشم‌هایی بیرون از جو زمین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15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کاوش فضایی</a:t>
            </a:r>
          </a:p>
        </p:txBody>
      </p:sp>
      <p:sp>
        <p:nvSpPr>
          <p:cNvPr id="11" name="گروه ۲۳"/>
          <p:cNvSpPr/>
          <p:nvPr/>
        </p:nvSpPr>
        <p:spPr>
          <a:xfrm>
            <a:off x="6324447" y="1920240"/>
            <a:ext cx="5208879" cy="3886200"/>
          </a:xfrm>
          <a:prstGeom prst="roundRect">
            <a:avLst>
              <a:gd name="adj" fmla="val 5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گروه ۲۳" descr="hubble.jpg"/>
          <p:cNvPicPr>
            <a:picLocks noChangeAspect="1"/>
          </p:cNvPicPr>
          <p:nvPr/>
        </p:nvPicPr>
        <p:blipFill>
          <a:blip r:embed="rId3"/>
          <a:srcRect t="24426" b="24426"/>
          <a:stretch>
            <a:fillRect/>
          </a:stretch>
        </p:blipFill>
        <p:spPr>
          <a:xfrm>
            <a:off x="6470751" y="2066543"/>
            <a:ext cx="4916271" cy="1828800"/>
          </a:xfrm>
          <a:prstGeom prst="rect">
            <a:avLst/>
          </a:prstGeom>
        </p:spPr>
      </p:pic>
      <p:sp>
        <p:nvSpPr>
          <p:cNvPr id="13" name="گروه ۲۳"/>
          <p:cNvSpPr txBox="1"/>
          <p:nvPr/>
        </p:nvSpPr>
        <p:spPr>
          <a:xfrm>
            <a:off x="6598767" y="4041648"/>
            <a:ext cx="46602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تلسکوپ فضایی هابل</a:t>
            </a:r>
          </a:p>
        </p:txBody>
      </p:sp>
      <p:sp>
        <p:nvSpPr>
          <p:cNvPr id="14" name="گروه ۲۳"/>
          <p:cNvSpPr/>
          <p:nvPr/>
        </p:nvSpPr>
        <p:spPr>
          <a:xfrm>
            <a:off x="6598767" y="4443984"/>
            <a:ext cx="822960" cy="292608"/>
          </a:xfrm>
          <a:prstGeom prst="roundRect">
            <a:avLst>
              <a:gd name="adj" fmla="val 40000"/>
            </a:avLst>
          </a:prstGeom>
          <a:solidFill>
            <a:srgbClr val="9B8CFF">
              <a:alpha val="14000"/>
            </a:srgbClr>
          </a:solidFill>
          <a:ln w="7620">
            <a:solidFill>
              <a:srgbClr val="9B8C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گروه ۲۳"/>
          <p:cNvSpPr txBox="1"/>
          <p:nvPr/>
        </p:nvSpPr>
        <p:spPr>
          <a:xfrm>
            <a:off x="6598767" y="449884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۱۹۹۰</a:t>
            </a:r>
          </a:p>
        </p:txBody>
      </p:sp>
      <p:sp>
        <p:nvSpPr>
          <p:cNvPr id="16" name="گروه ۲۳"/>
          <p:cNvSpPr txBox="1"/>
          <p:nvPr/>
        </p:nvSpPr>
        <p:spPr>
          <a:xfrm>
            <a:off x="6598767" y="4846320"/>
            <a:ext cx="46602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آینه ۲.۴ متری؛ نور مرئی و فرابنفش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ترمیم اپتیکی در مأموریت ۱۹۹۳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بیش از یک میلیون رصد ثبت‌شده</a:t>
            </a:r>
          </a:p>
        </p:txBody>
      </p:sp>
      <p:sp>
        <p:nvSpPr>
          <p:cNvPr id="17" name="گروه ۲۴"/>
          <p:cNvSpPr/>
          <p:nvPr/>
        </p:nvSpPr>
        <p:spPr>
          <a:xfrm>
            <a:off x="658367" y="1920240"/>
            <a:ext cx="5208879" cy="3886200"/>
          </a:xfrm>
          <a:prstGeom prst="roundRect">
            <a:avLst>
              <a:gd name="adj" fmla="val 5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گروه ۲۴" descr="webb.jpg"/>
          <p:cNvPicPr>
            <a:picLocks noChangeAspect="1"/>
          </p:cNvPicPr>
          <p:nvPr/>
        </p:nvPicPr>
        <p:blipFill>
          <a:blip r:embed="rId4"/>
          <a:srcRect t="24426" b="24426"/>
          <a:stretch>
            <a:fillRect/>
          </a:stretch>
        </p:blipFill>
        <p:spPr>
          <a:xfrm>
            <a:off x="804671" y="2066543"/>
            <a:ext cx="4916271" cy="1828800"/>
          </a:xfrm>
          <a:prstGeom prst="rect">
            <a:avLst/>
          </a:prstGeom>
        </p:spPr>
      </p:pic>
      <p:sp>
        <p:nvSpPr>
          <p:cNvPr id="19" name="گروه ۲۴"/>
          <p:cNvSpPr txBox="1"/>
          <p:nvPr/>
        </p:nvSpPr>
        <p:spPr>
          <a:xfrm>
            <a:off x="932687" y="4041648"/>
            <a:ext cx="46602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تلسکوپ جیمز وب</a:t>
            </a:r>
          </a:p>
        </p:txBody>
      </p:sp>
      <p:sp>
        <p:nvSpPr>
          <p:cNvPr id="20" name="گروه ۲۴"/>
          <p:cNvSpPr/>
          <p:nvPr/>
        </p:nvSpPr>
        <p:spPr>
          <a:xfrm>
            <a:off x="932687" y="4443984"/>
            <a:ext cx="822960" cy="292608"/>
          </a:xfrm>
          <a:prstGeom prst="roundRect">
            <a:avLst>
              <a:gd name="adj" fmla="val 40000"/>
            </a:avLst>
          </a:prstGeom>
          <a:solidFill>
            <a:srgbClr val="E0B94F">
              <a:alpha val="14000"/>
            </a:srgbClr>
          </a:solidFill>
          <a:ln w="7620">
            <a:solidFill>
              <a:srgbClr val="E0B94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گروه ۲۴"/>
          <p:cNvSpPr txBox="1"/>
          <p:nvPr/>
        </p:nvSpPr>
        <p:spPr>
          <a:xfrm>
            <a:off x="932687" y="4498848"/>
            <a:ext cx="8229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E0B94F"/>
                </a:solidFill>
                <a:latin typeface="Segoe UI"/>
                <a:ea typeface="Segoe UI"/>
                <a:cs typeface="Segoe UI"/>
              </a:rPr>
              <a:t>۲۰۲۱</a:t>
            </a:r>
          </a:p>
        </p:txBody>
      </p:sp>
      <p:sp>
        <p:nvSpPr>
          <p:cNvPr id="22" name="گروه ۲۴"/>
          <p:cNvSpPr txBox="1"/>
          <p:nvPr/>
        </p:nvSpPr>
        <p:spPr>
          <a:xfrm>
            <a:off x="932687" y="4846320"/>
            <a:ext cx="466023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آینه ۶.۵ متری از جنس طلا؛ فروسرخ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مستقر در نقطه لاگرانژ L2؛ ۱.۵ میلیون کیلومتر دورتر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رصد کهکشان‌های آغازین و جو سیارات فراخورشیدی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70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urora_fb.jpg"/>
          <p:cNvPicPr>
            <a:picLocks noChangeAspect="1"/>
          </p:cNvPicPr>
          <p:nvPr/>
        </p:nvPicPr>
        <p:blipFill>
          <a:blip r:embed="rId2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10307">
                  <a:alpha val="0"/>
                </a:srgbClr>
              </a:gs>
              <a:gs pos="40000">
                <a:srgbClr val="02050C">
                  <a:alpha val="52000"/>
                </a:srgbClr>
              </a:gs>
              <a:gs pos="100000">
                <a:srgbClr val="010307">
                  <a:alpha val="94000"/>
                </a:srgb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۰۳ — کاوش فضایی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زندگی در مدار زمین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ایستگاه فضایی بین‌المللی؛ سکونتگاه انسان در فضا</a:t>
            </a:r>
          </a:p>
        </p:txBody>
      </p:sp>
      <p:sp>
        <p:nvSpPr>
          <p:cNvPr id="9" name="گروه ۲۵"/>
          <p:cNvSpPr/>
          <p:nvPr/>
        </p:nvSpPr>
        <p:spPr>
          <a:xfrm>
            <a:off x="8091220" y="2331720"/>
            <a:ext cx="3442106" cy="1691640"/>
          </a:xfrm>
          <a:prstGeom prst="roundRect">
            <a:avLst>
              <a:gd name="adj" fmla="val 7000"/>
            </a:avLst>
          </a:prstGeom>
          <a:solidFill>
            <a:srgbClr val="0B122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گروه ۲۵"/>
          <p:cNvSpPr/>
          <p:nvPr/>
        </p:nvSpPr>
        <p:spPr>
          <a:xfrm>
            <a:off x="8365540" y="2569463"/>
            <a:ext cx="2893466" cy="32004"/>
          </a:xfrm>
          <a:prstGeom prst="rect">
            <a:avLst/>
          </a:prstGeom>
          <a:solidFill>
            <a:srgbClr val="4FD1E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گروه ۲۵"/>
          <p:cNvSpPr txBox="1"/>
          <p:nvPr/>
        </p:nvSpPr>
        <p:spPr>
          <a:xfrm>
            <a:off x="8091220" y="2642615"/>
            <a:ext cx="3442106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4FD1E0"/>
                </a:solidFill>
                <a:latin typeface="Segoe UI"/>
                <a:ea typeface="Segoe UI"/>
                <a:cs typeface="Segoe UI"/>
              </a:rPr>
              <a:t>۴۰۰</a:t>
            </a:r>
          </a:p>
        </p:txBody>
      </p:sp>
      <p:sp>
        <p:nvSpPr>
          <p:cNvPr id="12" name="گروه ۲۵"/>
          <p:cNvSpPr txBox="1"/>
          <p:nvPr/>
        </p:nvSpPr>
        <p:spPr>
          <a:xfrm>
            <a:off x="8255812" y="3264408"/>
            <a:ext cx="3112922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کیلومتر ارتفاع مداری</a:t>
            </a:r>
          </a:p>
        </p:txBody>
      </p:sp>
      <p:sp>
        <p:nvSpPr>
          <p:cNvPr id="13" name="گروه ۲۵"/>
          <p:cNvSpPr txBox="1"/>
          <p:nvPr/>
        </p:nvSpPr>
        <p:spPr>
          <a:xfrm>
            <a:off x="8255812" y="3611879"/>
            <a:ext cx="311292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حدود ۱۶ بار طلوع در شبانه‌روز</a:t>
            </a:r>
          </a:p>
        </p:txBody>
      </p:sp>
      <p:sp>
        <p:nvSpPr>
          <p:cNvPr id="14" name="گروه ۲۶"/>
          <p:cNvSpPr/>
          <p:nvPr/>
        </p:nvSpPr>
        <p:spPr>
          <a:xfrm>
            <a:off x="4374794" y="2331720"/>
            <a:ext cx="3442106" cy="1691640"/>
          </a:xfrm>
          <a:prstGeom prst="roundRect">
            <a:avLst>
              <a:gd name="adj" fmla="val 7000"/>
            </a:avLst>
          </a:prstGeom>
          <a:solidFill>
            <a:srgbClr val="0B122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گروه ۲۶"/>
          <p:cNvSpPr/>
          <p:nvPr/>
        </p:nvSpPr>
        <p:spPr>
          <a:xfrm>
            <a:off x="4649114" y="2569463"/>
            <a:ext cx="2893466" cy="32004"/>
          </a:xfrm>
          <a:prstGeom prst="rect">
            <a:avLst/>
          </a:prstGeom>
          <a:solidFill>
            <a:srgbClr val="9B8C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گروه ۲۶"/>
          <p:cNvSpPr txBox="1"/>
          <p:nvPr/>
        </p:nvSpPr>
        <p:spPr>
          <a:xfrm>
            <a:off x="4374794" y="2642615"/>
            <a:ext cx="3442106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۲۸٬۰۰۰</a:t>
            </a:r>
          </a:p>
        </p:txBody>
      </p:sp>
      <p:sp>
        <p:nvSpPr>
          <p:cNvPr id="17" name="گروه ۲۶"/>
          <p:cNvSpPr txBox="1"/>
          <p:nvPr/>
        </p:nvSpPr>
        <p:spPr>
          <a:xfrm>
            <a:off x="4539386" y="3264408"/>
            <a:ext cx="3112922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کیلومتر بر ساعت</a:t>
            </a:r>
          </a:p>
        </p:txBody>
      </p:sp>
      <p:sp>
        <p:nvSpPr>
          <p:cNvPr id="18" name="گروه ۲۶"/>
          <p:cNvSpPr txBox="1"/>
          <p:nvPr/>
        </p:nvSpPr>
        <p:spPr>
          <a:xfrm>
            <a:off x="4539386" y="3611879"/>
            <a:ext cx="311292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یک دور کامل زمین در ۹۰ دقیقه</a:t>
            </a:r>
          </a:p>
        </p:txBody>
      </p:sp>
      <p:sp>
        <p:nvSpPr>
          <p:cNvPr id="19" name="گروه ۲۷"/>
          <p:cNvSpPr/>
          <p:nvPr/>
        </p:nvSpPr>
        <p:spPr>
          <a:xfrm>
            <a:off x="658367" y="2331720"/>
            <a:ext cx="3442106" cy="1691640"/>
          </a:xfrm>
          <a:prstGeom prst="roundRect">
            <a:avLst>
              <a:gd name="adj" fmla="val 7000"/>
            </a:avLst>
          </a:prstGeom>
          <a:solidFill>
            <a:srgbClr val="0B122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۲۷"/>
          <p:cNvSpPr/>
          <p:nvPr/>
        </p:nvSpPr>
        <p:spPr>
          <a:xfrm>
            <a:off x="932687" y="2569463"/>
            <a:ext cx="2893466" cy="32004"/>
          </a:xfrm>
          <a:prstGeom prst="rect">
            <a:avLst/>
          </a:prstGeom>
          <a:solidFill>
            <a:srgbClr val="E0B94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گروه ۲۷"/>
          <p:cNvSpPr txBox="1"/>
          <p:nvPr/>
        </p:nvSpPr>
        <p:spPr>
          <a:xfrm>
            <a:off x="658367" y="2642615"/>
            <a:ext cx="3442106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0B94F"/>
                </a:solidFill>
                <a:latin typeface="Segoe UI"/>
                <a:ea typeface="Segoe UI"/>
                <a:cs typeface="Segoe UI"/>
              </a:rPr>
              <a:t>۲۵</a:t>
            </a:r>
          </a:p>
        </p:txBody>
      </p:sp>
      <p:sp>
        <p:nvSpPr>
          <p:cNvPr id="22" name="گروه ۲۷"/>
          <p:cNvSpPr txBox="1"/>
          <p:nvPr/>
        </p:nvSpPr>
        <p:spPr>
          <a:xfrm>
            <a:off x="822959" y="3264408"/>
            <a:ext cx="3112922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سال سکونت پیوسته</a:t>
            </a:r>
          </a:p>
        </p:txBody>
      </p:sp>
      <p:sp>
        <p:nvSpPr>
          <p:cNvPr id="23" name="گروه ۲۷"/>
          <p:cNvSpPr txBox="1"/>
          <p:nvPr/>
        </p:nvSpPr>
        <p:spPr>
          <a:xfrm>
            <a:off x="822959" y="3611879"/>
            <a:ext cx="3112922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از سال ۲۰۰۰ تا امروز</a:t>
            </a:r>
          </a:p>
        </p:txBody>
      </p:sp>
      <p:sp>
        <p:nvSpPr>
          <p:cNvPr id="24" name="گروه ۲۸"/>
          <p:cNvSpPr/>
          <p:nvPr/>
        </p:nvSpPr>
        <p:spPr>
          <a:xfrm>
            <a:off x="658368" y="4224528"/>
            <a:ext cx="10874959" cy="566928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۲۸"/>
          <p:cNvSpPr txBox="1"/>
          <p:nvPr/>
        </p:nvSpPr>
        <p:spPr>
          <a:xfrm>
            <a:off x="932688" y="4224528"/>
            <a:ext cx="1032631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زندگی در بی‌وزنی: تحلیل عضله و استخوان، تغییر مایعات بدن و تمرین روزانه دو ساعت.</a:t>
            </a:r>
          </a:p>
        </p:txBody>
      </p:sp>
      <p:sp>
        <p:nvSpPr>
          <p:cNvPr id="26" name="گروه ۲۹"/>
          <p:cNvSpPr/>
          <p:nvPr/>
        </p:nvSpPr>
        <p:spPr>
          <a:xfrm>
            <a:off x="658368" y="5029200"/>
            <a:ext cx="10874959" cy="1051560"/>
          </a:xfrm>
          <a:prstGeom prst="roundRect">
            <a:avLst>
              <a:gd name="adj" fmla="val 6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گروه ۲۹"/>
          <p:cNvSpPr/>
          <p:nvPr/>
        </p:nvSpPr>
        <p:spPr>
          <a:xfrm>
            <a:off x="11483035" y="5303520"/>
            <a:ext cx="50292" cy="502919"/>
          </a:xfrm>
          <a:prstGeom prst="rect">
            <a:avLst/>
          </a:prstGeom>
          <a:solidFill>
            <a:srgbClr val="5FD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گروه ۲۹"/>
          <p:cNvSpPr txBox="1"/>
          <p:nvPr/>
        </p:nvSpPr>
        <p:spPr>
          <a:xfrm>
            <a:off x="950976" y="5340096"/>
            <a:ext cx="1023487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همکاری بین‌المللی</a:t>
            </a:r>
          </a:p>
        </p:txBody>
      </p:sp>
      <p:sp>
        <p:nvSpPr>
          <p:cNvPr id="29" name="گروه ۲۹"/>
          <p:cNvSpPr txBox="1"/>
          <p:nvPr/>
        </p:nvSpPr>
        <p:spPr>
          <a:xfrm>
            <a:off x="950976" y="5760720"/>
            <a:ext cx="10289743" cy="3566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1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پروژه مشترک آژانس‌های فضایی چند کشور؛ چین نیز ایستگاه تیآن‌گونگ خود را دارد.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1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over.jpg"/>
          <p:cNvPicPr>
            <a:picLocks noChangeAspect="1"/>
          </p:cNvPicPr>
          <p:nvPr/>
        </p:nvPicPr>
        <p:blipFill>
          <a:blip r:embed="rId2"/>
          <a:srcRect l="22556" r="22556"/>
          <a:stretch>
            <a:fillRect/>
          </a:stretch>
        </p:blipFill>
        <p:spPr>
          <a:xfrm>
            <a:off x="0" y="0"/>
            <a:ext cx="594360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594360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5000">
                <a:srgbClr val="04070F">
                  <a:alpha val="28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5934456" y="0"/>
            <a:ext cx="12801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6446520" y="530352"/>
            <a:ext cx="48124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۰۳ — کاوش فضایی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446520" y="841248"/>
            <a:ext cx="4812487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مریخ؛ مقصد بعدی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17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کاوش فضایی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011680"/>
            <a:ext cx="5086807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مریخ‌نوردان فعال؛ پشتکار و کنجکاوی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MOXIE: تولید اکسیژن از جو دی‌اکسید کربن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نبوغ: نخستین پرواز بالگرد در جو سیاره‌ای دیگر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300"/>
              </a:spcAft>
            </a:pPr>
            <a:r>
              <a:rPr sz="11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5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هدف نهایی: حضور انسان در دهه ۲۰۳۰</a:t>
            </a:r>
          </a:p>
        </p:txBody>
      </p:sp>
      <p:sp>
        <p:nvSpPr>
          <p:cNvPr id="13" name="گروه ۳۰"/>
          <p:cNvSpPr/>
          <p:nvPr/>
        </p:nvSpPr>
        <p:spPr>
          <a:xfrm>
            <a:off x="6446520" y="5029200"/>
            <a:ext cx="5086807" cy="603504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۳۰"/>
          <p:cNvSpPr txBox="1"/>
          <p:nvPr/>
        </p:nvSpPr>
        <p:spPr>
          <a:xfrm>
            <a:off x="6720840" y="5029200"/>
            <a:ext cx="4538167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فاصله ۲۲۵ میلیون کیلومتر؛ هر فرمان از زمین تا رسیدن ۵ تا ۲۰ دقیقه در راه است.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3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stronaut.jpg"/>
          <p:cNvPicPr>
            <a:picLocks noChangeAspect="1"/>
          </p:cNvPicPr>
          <p:nvPr/>
        </p:nvPicPr>
        <p:blipFill>
          <a:blip r:embed="rId2"/>
          <a:srcRect l="8000" r="8000"/>
          <a:stretch>
            <a:fillRect/>
          </a:stretch>
        </p:blipFill>
        <p:spPr>
          <a:xfrm>
            <a:off x="0" y="0"/>
            <a:ext cx="448056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448056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5000">
                <a:srgbClr val="04070F">
                  <a:alpha val="28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4471416" y="0"/>
            <a:ext cx="12801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4983480" y="530352"/>
            <a:ext cx="627552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۰۳ — کاوش فضایی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4983480" y="841248"/>
            <a:ext cx="6275527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انسان در فضا</a:t>
            </a:r>
          </a:p>
        </p:txBody>
      </p:sp>
      <p:sp>
        <p:nvSpPr>
          <p:cNvPr id="9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18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1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کاوش فضایی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2011680"/>
            <a:ext cx="6549847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200"/>
              </a:spcAft>
            </a:pPr>
            <a:r>
              <a:rPr sz="11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0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لباس فضایی: پشتیبانی حیات، کنترل دما و سپر پرتویی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200"/>
              </a:spcAft>
            </a:pPr>
            <a:r>
              <a:rPr sz="11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0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بدن: کاهش تراکم استخوان و تحلیل عضله در بی‌وزنی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200"/>
              </a:spcAft>
            </a:pPr>
            <a:r>
              <a:rPr sz="11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0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تغذیه: غذای خشک‌شده، کنسروی و کشت گیاه در ایستگاه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200"/>
              </a:spcAft>
            </a:pPr>
            <a:r>
              <a:rPr sz="11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0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روان: انزوا، چرخه خواب و ارتباط محدود با زمین</a:t>
            </a:r>
          </a:p>
          <a:p>
            <a:pPr algn="r" rtl="1">
              <a:lnSpc>
                <a:spcPct val="140000"/>
              </a:lnSpc>
              <a:spcBef>
                <a:spcPts val="0"/>
              </a:spcBef>
              <a:spcAft>
                <a:spcPts val="1200"/>
              </a:spcAft>
            </a:pPr>
            <a:r>
              <a:rPr sz="11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◆  </a:t>
            </a:r>
            <a:r>
              <a:rPr sz="1300" b="0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سازگاری مجدد پس از بازگشت به گرانش زمین</a:t>
            </a:r>
          </a:p>
        </p:txBody>
      </p:sp>
      <p:sp>
        <p:nvSpPr>
          <p:cNvPr id="13" name="گروه ۳۱"/>
          <p:cNvSpPr/>
          <p:nvPr/>
        </p:nvSpPr>
        <p:spPr>
          <a:xfrm>
            <a:off x="4983480" y="5486400"/>
            <a:ext cx="6549847" cy="603504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۳۱"/>
          <p:cNvSpPr txBox="1"/>
          <p:nvPr/>
        </p:nvSpPr>
        <p:spPr>
          <a:xfrm>
            <a:off x="5257800" y="5486400"/>
            <a:ext cx="6001207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بدن انسان برای زمین تکامل یافته؛ فضا بزرگ‌ترین آزمون فیزیولوژیک اوست.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3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deepfield_fb.jpg"/>
          <p:cNvPicPr>
            <a:picLocks noChangeAspect="1"/>
          </p:cNvPicPr>
          <p:nvPr/>
        </p:nvPicPr>
        <p:blipFill>
          <a:blip r:embed="rId2"/>
          <a:srcRect l="27125" r="27125"/>
          <a:stretch>
            <a:fillRect/>
          </a:stretch>
        </p:blipFill>
        <p:spPr>
          <a:xfrm>
            <a:off x="0" y="0"/>
            <a:ext cx="5577840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gradFill rotWithShape="1">
            <a:gsLst>
              <a:gs pos="0">
                <a:srgbClr val="04070F">
                  <a:alpha val="0"/>
                </a:srgbClr>
              </a:gs>
              <a:gs pos="50000">
                <a:srgbClr val="04070F">
                  <a:alpha val="34000"/>
                </a:srgbClr>
              </a:gs>
              <a:gs pos="100000">
                <a:srgbClr val="04070F"/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پس‌زمینه"/>
          <p:cNvSpPr/>
          <p:nvPr/>
        </p:nvSpPr>
        <p:spPr>
          <a:xfrm>
            <a:off x="5568696" y="0"/>
            <a:ext cx="18288" cy="6858000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تزئین"/>
          <p:cNvSpPr/>
          <p:nvPr/>
        </p:nvSpPr>
        <p:spPr>
          <a:xfrm>
            <a:off x="12166092" y="0"/>
            <a:ext cx="25603" cy="68580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سرتیتر"/>
          <p:cNvSpPr txBox="1"/>
          <p:nvPr/>
        </p:nvSpPr>
        <p:spPr>
          <a:xfrm>
            <a:off x="6172200" y="1170432"/>
            <a:ext cx="5361127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86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04</a:t>
            </a:r>
          </a:p>
        </p:txBody>
      </p:sp>
      <p:sp>
        <p:nvSpPr>
          <p:cNvPr id="8" name="سرتیتر"/>
          <p:cNvSpPr txBox="1"/>
          <p:nvPr/>
        </p:nvSpPr>
        <p:spPr>
          <a:xfrm>
            <a:off x="6172200" y="2432304"/>
            <a:ext cx="536112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کیهان‌شناسی</a:t>
            </a:r>
          </a:p>
        </p:txBody>
      </p:sp>
      <p:sp>
        <p:nvSpPr>
          <p:cNvPr id="9" name="سرتیتر"/>
          <p:cNvSpPr/>
          <p:nvPr/>
        </p:nvSpPr>
        <p:spPr>
          <a:xfrm>
            <a:off x="9613087" y="3291840"/>
            <a:ext cx="1920240" cy="45720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آیتم ۱"/>
          <p:cNvSpPr/>
          <p:nvPr/>
        </p:nvSpPr>
        <p:spPr>
          <a:xfrm>
            <a:off x="6309360" y="3630168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آیتم ۱"/>
          <p:cNvSpPr txBox="1"/>
          <p:nvPr/>
        </p:nvSpPr>
        <p:spPr>
          <a:xfrm>
            <a:off x="6172200" y="373075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مهبانگ و سن کیهان</a:t>
            </a:r>
          </a:p>
        </p:txBody>
      </p:sp>
      <p:sp>
        <p:nvSpPr>
          <p:cNvPr id="12" name="آیتم ۲"/>
          <p:cNvSpPr/>
          <p:nvPr/>
        </p:nvSpPr>
        <p:spPr>
          <a:xfrm>
            <a:off x="6309360" y="413308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آیتم ۲"/>
          <p:cNvSpPr txBox="1"/>
          <p:nvPr/>
        </p:nvSpPr>
        <p:spPr>
          <a:xfrm>
            <a:off x="6172200" y="423367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ماده تاریک و انرژی تاریک</a:t>
            </a:r>
          </a:p>
        </p:txBody>
      </p:sp>
      <p:sp>
        <p:nvSpPr>
          <p:cNvPr id="14" name="آیتم ۳"/>
          <p:cNvSpPr/>
          <p:nvPr/>
        </p:nvSpPr>
        <p:spPr>
          <a:xfrm>
            <a:off x="6309360" y="463600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آیتم ۳"/>
          <p:cNvSpPr txBox="1"/>
          <p:nvPr/>
        </p:nvSpPr>
        <p:spPr>
          <a:xfrm>
            <a:off x="6172200" y="473659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کیهان در اعداد</a:t>
            </a:r>
          </a:p>
        </p:txBody>
      </p:sp>
      <p:sp>
        <p:nvSpPr>
          <p:cNvPr id="16" name="آیتم ۴"/>
          <p:cNvSpPr/>
          <p:nvPr/>
        </p:nvSpPr>
        <p:spPr>
          <a:xfrm>
            <a:off x="6309360" y="5138927"/>
            <a:ext cx="5223967" cy="18288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آیتم ۴"/>
          <p:cNvSpPr txBox="1"/>
          <p:nvPr/>
        </p:nvSpPr>
        <p:spPr>
          <a:xfrm>
            <a:off x="6172200" y="5239512"/>
            <a:ext cx="536112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— </a:t>
            </a:r>
            <a:r>
              <a:rPr sz="135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آینده اکتشافات</a:t>
            </a:r>
          </a:p>
        </p:txBody>
      </p:sp>
      <p:sp>
        <p:nvSpPr>
          <p:cNvPr id="1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19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6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۰۴ — کیهان‌شناسی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مهبانگ و ترکیب کیهان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1572768"/>
            <a:ext cx="106006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کیهان ۱۳.۸ میلیارد سال پیش از یک نقطه بسیار داغ آغاز شد</a:t>
            </a:r>
          </a:p>
        </p:txBody>
      </p:sp>
      <p:sp>
        <p:nvSpPr>
          <p:cNvPr id="8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20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10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کیهان‌شناسی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64047" y="2103120"/>
            <a:ext cx="5669280" cy="3017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سن کیهان: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حدود ۱۳.۸ میلیارد سال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قطر قابل مشاهده: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حدود ۹۳ میلیارد سال نوری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شاهد کلیدی ۱: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دور شدن کهکشان‌ها از یکدیگر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شاهد کلیدی ۲: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تابش زمینه کیهانی (CMB)</a:t>
            </a:r>
          </a:p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975"/>
              </a:spcAft>
            </a:pPr>
            <a:r>
              <a:rPr sz="13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شاهد کلیدی ۳: </a:t>
            </a: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فراوانی هیدروژن و هلیوم سبک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148840"/>
            <a:ext cx="4206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ترکیب جرم‌انرژی کیهان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2651760"/>
            <a:ext cx="42062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انرژی تاریک</a:t>
            </a:r>
            <a:r>
              <a:rPr sz="1250" b="1">
                <a:solidFill>
                  <a:srgbClr val="9B8CFF"/>
                </a:solidFill>
                <a:latin typeface="Tahoma"/>
                <a:ea typeface="Tahoma"/>
                <a:cs typeface="Tahoma"/>
              </a:rPr>
              <a:t>   ۶۸ درصد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2999232"/>
            <a:ext cx="4206240" cy="201168"/>
          </a:xfrm>
          <a:prstGeom prst="roundRect">
            <a:avLst>
              <a:gd name="adj" fmla="val 50000"/>
            </a:avLst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004364" y="2999232"/>
            <a:ext cx="2860243" cy="201168"/>
          </a:xfrm>
          <a:prstGeom prst="roundRect">
            <a:avLst>
              <a:gd name="adj" fmla="val 50000"/>
            </a:avLst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8368" y="3438144"/>
            <a:ext cx="42062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ماده تاریک</a:t>
            </a:r>
            <a:r>
              <a:rPr sz="12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   ۲۷ درصد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8368" y="3785615"/>
            <a:ext cx="4206240" cy="201168"/>
          </a:xfrm>
          <a:prstGeom prst="roundRect">
            <a:avLst>
              <a:gd name="adj" fmla="val 50000"/>
            </a:avLst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728923" y="3785615"/>
            <a:ext cx="1135684" cy="201168"/>
          </a:xfrm>
          <a:prstGeom prst="roundRect">
            <a:avLst>
              <a:gd name="adj" fmla="val 50000"/>
            </a:avLst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8368" y="4224528"/>
            <a:ext cx="42062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ماده معمولی</a:t>
            </a:r>
            <a:r>
              <a:rPr sz="1250" b="1">
                <a:solidFill>
                  <a:srgbClr val="E0B94F"/>
                </a:solidFill>
                <a:latin typeface="Tahoma"/>
                <a:ea typeface="Tahoma"/>
                <a:cs typeface="Tahoma"/>
              </a:rPr>
              <a:t>   ۵ درصد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4572000"/>
            <a:ext cx="4206240" cy="201168"/>
          </a:xfrm>
          <a:prstGeom prst="roundRect">
            <a:avLst>
              <a:gd name="adj" fmla="val 50000"/>
            </a:avLst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4654295" y="4572000"/>
            <a:ext cx="210312" cy="201168"/>
          </a:xfrm>
          <a:prstGeom prst="roundRect">
            <a:avLst>
              <a:gd name="adj" fmla="val 50000"/>
            </a:avLst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گروه ۳۲"/>
          <p:cNvSpPr/>
          <p:nvPr/>
        </p:nvSpPr>
        <p:spPr>
          <a:xfrm>
            <a:off x="658368" y="5394960"/>
            <a:ext cx="10874959" cy="566928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گروه ۳۲"/>
          <p:cNvSpPr txBox="1"/>
          <p:nvPr/>
        </p:nvSpPr>
        <p:spPr>
          <a:xfrm>
            <a:off x="932688" y="5394960"/>
            <a:ext cx="1032631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ما تنها حدود ۵٪ از کیهان را می‌شناسیم؛ ۹۵٪ بقیه هنوز ناشناخته است.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76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77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88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luster2_fb.jpg"/>
          <p:cNvPicPr>
            <a:picLocks noChangeAspect="1"/>
          </p:cNvPicPr>
          <p:nvPr/>
        </p:nvPicPr>
        <p:blipFill>
          <a:blip r:embed="rId2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10307">
                  <a:alpha val="62000"/>
                </a:srgbClr>
              </a:gs>
              <a:gs pos="45000">
                <a:srgbClr val="02050C">
                  <a:alpha val="74000"/>
                </a:srgbClr>
              </a:gs>
              <a:gs pos="100000">
                <a:srgbClr val="010307">
                  <a:alpha val="95000"/>
                </a:srgb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بخش ۰۴ — کیهان‌شناسی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کیهان در اعداد</a:t>
            </a:r>
          </a:p>
        </p:txBody>
      </p:sp>
      <p:sp>
        <p:nvSpPr>
          <p:cNvPr id="8" name="گروه ۳۳"/>
          <p:cNvSpPr/>
          <p:nvPr/>
        </p:nvSpPr>
        <p:spPr>
          <a:xfrm>
            <a:off x="9006611" y="2377440"/>
            <a:ext cx="2526715" cy="1691640"/>
          </a:xfrm>
          <a:prstGeom prst="roundRect">
            <a:avLst>
              <a:gd name="adj" fmla="val 7000"/>
            </a:avLst>
          </a:prstGeom>
          <a:solidFill>
            <a:srgbClr val="0B122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گروه ۳۳"/>
          <p:cNvSpPr/>
          <p:nvPr/>
        </p:nvSpPr>
        <p:spPr>
          <a:xfrm>
            <a:off x="9280931" y="2615184"/>
            <a:ext cx="1978075" cy="32004"/>
          </a:xfrm>
          <a:prstGeom prst="rect">
            <a:avLst/>
          </a:prstGeom>
          <a:solidFill>
            <a:srgbClr val="9B8CF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گروه ۳۳"/>
          <p:cNvSpPr txBox="1"/>
          <p:nvPr/>
        </p:nvSpPr>
        <p:spPr>
          <a:xfrm>
            <a:off x="9006611" y="2688336"/>
            <a:ext cx="25267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۱۳.۸</a:t>
            </a:r>
          </a:p>
        </p:txBody>
      </p:sp>
      <p:sp>
        <p:nvSpPr>
          <p:cNvPr id="11" name="گروه ۳۳"/>
          <p:cNvSpPr txBox="1"/>
          <p:nvPr/>
        </p:nvSpPr>
        <p:spPr>
          <a:xfrm>
            <a:off x="9171203" y="3310128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میلیارد سال</a:t>
            </a:r>
          </a:p>
        </p:txBody>
      </p:sp>
      <p:sp>
        <p:nvSpPr>
          <p:cNvPr id="12" name="گروه ۳۳"/>
          <p:cNvSpPr txBox="1"/>
          <p:nvPr/>
        </p:nvSpPr>
        <p:spPr>
          <a:xfrm>
            <a:off x="9171203" y="3657600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سن کیهان</a:t>
            </a:r>
          </a:p>
        </p:txBody>
      </p:sp>
      <p:sp>
        <p:nvSpPr>
          <p:cNvPr id="13" name="گروه ۳۴"/>
          <p:cNvSpPr/>
          <p:nvPr/>
        </p:nvSpPr>
        <p:spPr>
          <a:xfrm>
            <a:off x="6223863" y="2377440"/>
            <a:ext cx="2526715" cy="1691640"/>
          </a:xfrm>
          <a:prstGeom prst="roundRect">
            <a:avLst>
              <a:gd name="adj" fmla="val 7000"/>
            </a:avLst>
          </a:prstGeom>
          <a:solidFill>
            <a:srgbClr val="0B122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گروه ۳۴"/>
          <p:cNvSpPr/>
          <p:nvPr/>
        </p:nvSpPr>
        <p:spPr>
          <a:xfrm>
            <a:off x="6498183" y="2615184"/>
            <a:ext cx="1978075" cy="32004"/>
          </a:xfrm>
          <a:prstGeom prst="rect">
            <a:avLst/>
          </a:prstGeom>
          <a:solidFill>
            <a:srgbClr val="4FD1E0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گروه ۳۴"/>
          <p:cNvSpPr txBox="1"/>
          <p:nvPr/>
        </p:nvSpPr>
        <p:spPr>
          <a:xfrm>
            <a:off x="6223863" y="2688336"/>
            <a:ext cx="25267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4FD1E0"/>
                </a:solidFill>
                <a:latin typeface="Segoe UI"/>
                <a:ea typeface="Segoe UI"/>
                <a:cs typeface="Segoe UI"/>
              </a:rPr>
              <a:t>۹۳</a:t>
            </a:r>
          </a:p>
        </p:txBody>
      </p:sp>
      <p:sp>
        <p:nvSpPr>
          <p:cNvPr id="16" name="گروه ۳۴"/>
          <p:cNvSpPr txBox="1"/>
          <p:nvPr/>
        </p:nvSpPr>
        <p:spPr>
          <a:xfrm>
            <a:off x="6388455" y="3310128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میلیارد سال نوری</a:t>
            </a:r>
          </a:p>
        </p:txBody>
      </p:sp>
      <p:sp>
        <p:nvSpPr>
          <p:cNvPr id="17" name="گروه ۳۴"/>
          <p:cNvSpPr txBox="1"/>
          <p:nvPr/>
        </p:nvSpPr>
        <p:spPr>
          <a:xfrm>
            <a:off x="6388455" y="3657600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قطر کیهان قابل مشاهده</a:t>
            </a:r>
          </a:p>
        </p:txBody>
      </p:sp>
      <p:sp>
        <p:nvSpPr>
          <p:cNvPr id="18" name="گروه ۳۵"/>
          <p:cNvSpPr/>
          <p:nvPr/>
        </p:nvSpPr>
        <p:spPr>
          <a:xfrm>
            <a:off x="3441115" y="2377440"/>
            <a:ext cx="2526715" cy="1691640"/>
          </a:xfrm>
          <a:prstGeom prst="roundRect">
            <a:avLst>
              <a:gd name="adj" fmla="val 7000"/>
            </a:avLst>
          </a:prstGeom>
          <a:solidFill>
            <a:srgbClr val="0B122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گروه ۳۵"/>
          <p:cNvSpPr/>
          <p:nvPr/>
        </p:nvSpPr>
        <p:spPr>
          <a:xfrm>
            <a:off x="3715435" y="2615184"/>
            <a:ext cx="1978075" cy="32004"/>
          </a:xfrm>
          <a:prstGeom prst="rect">
            <a:avLst/>
          </a:prstGeom>
          <a:solidFill>
            <a:srgbClr val="E0B94F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گروه ۳۵"/>
          <p:cNvSpPr txBox="1"/>
          <p:nvPr/>
        </p:nvSpPr>
        <p:spPr>
          <a:xfrm>
            <a:off x="3441115" y="2688336"/>
            <a:ext cx="25267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0B94F"/>
                </a:solidFill>
                <a:latin typeface="Segoe UI"/>
                <a:ea typeface="Segoe UI"/>
                <a:cs typeface="Segoe UI"/>
              </a:rPr>
              <a:t>۲</a:t>
            </a:r>
          </a:p>
        </p:txBody>
      </p:sp>
      <p:sp>
        <p:nvSpPr>
          <p:cNvPr id="21" name="گروه ۳۵"/>
          <p:cNvSpPr txBox="1"/>
          <p:nvPr/>
        </p:nvSpPr>
        <p:spPr>
          <a:xfrm>
            <a:off x="3605707" y="3310128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تریلیون</a:t>
            </a:r>
          </a:p>
        </p:txBody>
      </p:sp>
      <p:sp>
        <p:nvSpPr>
          <p:cNvPr id="22" name="گروه ۳۵"/>
          <p:cNvSpPr txBox="1"/>
          <p:nvPr/>
        </p:nvSpPr>
        <p:spPr>
          <a:xfrm>
            <a:off x="3605707" y="3657600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کهکشان در کیهان (تخمین)</a:t>
            </a:r>
          </a:p>
        </p:txBody>
      </p:sp>
      <p:sp>
        <p:nvSpPr>
          <p:cNvPr id="23" name="گروه ۳۶"/>
          <p:cNvSpPr/>
          <p:nvPr/>
        </p:nvSpPr>
        <p:spPr>
          <a:xfrm>
            <a:off x="658367" y="2377440"/>
            <a:ext cx="2526715" cy="1691640"/>
          </a:xfrm>
          <a:prstGeom prst="roundRect">
            <a:avLst>
              <a:gd name="adj" fmla="val 7000"/>
            </a:avLst>
          </a:prstGeom>
          <a:solidFill>
            <a:srgbClr val="0B1224">
              <a:alpha val="9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گروه ۳۶"/>
          <p:cNvSpPr/>
          <p:nvPr/>
        </p:nvSpPr>
        <p:spPr>
          <a:xfrm>
            <a:off x="932687" y="2615184"/>
            <a:ext cx="1978075" cy="32004"/>
          </a:xfrm>
          <a:prstGeom prst="rect">
            <a:avLst/>
          </a:prstGeom>
          <a:solidFill>
            <a:srgbClr val="F0609B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گروه ۳۶"/>
          <p:cNvSpPr txBox="1"/>
          <p:nvPr/>
        </p:nvSpPr>
        <p:spPr>
          <a:xfrm>
            <a:off x="658367" y="2688336"/>
            <a:ext cx="2526715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F0609B"/>
                </a:solidFill>
                <a:latin typeface="Segoe UI"/>
                <a:ea typeface="Segoe UI"/>
                <a:cs typeface="Segoe UI"/>
              </a:rPr>
              <a:t>۵٬۶۰۰</a:t>
            </a:r>
          </a:p>
        </p:txBody>
      </p:sp>
      <p:sp>
        <p:nvSpPr>
          <p:cNvPr id="26" name="گروه ۳۶"/>
          <p:cNvSpPr txBox="1"/>
          <p:nvPr/>
        </p:nvSpPr>
        <p:spPr>
          <a:xfrm>
            <a:off x="822959" y="3310128"/>
            <a:ext cx="2197531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سیاره فراخورشیدی</a:t>
            </a:r>
          </a:p>
        </p:txBody>
      </p:sp>
      <p:sp>
        <p:nvSpPr>
          <p:cNvPr id="27" name="گروه ۳۶"/>
          <p:cNvSpPr txBox="1"/>
          <p:nvPr/>
        </p:nvSpPr>
        <p:spPr>
          <a:xfrm>
            <a:off x="822959" y="3657600"/>
            <a:ext cx="2197531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 rt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تأییدشده تا امروز</a:t>
            </a:r>
          </a:p>
        </p:txBody>
      </p:sp>
      <p:sp>
        <p:nvSpPr>
          <p:cNvPr id="28" name="گروه ۳۷"/>
          <p:cNvSpPr/>
          <p:nvPr/>
        </p:nvSpPr>
        <p:spPr>
          <a:xfrm>
            <a:off x="658368" y="4434840"/>
            <a:ext cx="10874959" cy="566928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گروه ۳۷"/>
          <p:cNvSpPr txBox="1"/>
          <p:nvPr/>
        </p:nvSpPr>
        <p:spPr>
          <a:xfrm>
            <a:off x="932688" y="4434840"/>
            <a:ext cx="10326319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هر عدد در این اسلاید، حاصل دهه‌ها مشاهده دقیق و محاسبه‌های پیچیده است.</a:t>
            </a:r>
          </a:p>
        </p:txBody>
      </p:sp>
      <p:sp>
        <p:nvSpPr>
          <p:cNvPr id="30" name="گروه ۳۸"/>
          <p:cNvSpPr/>
          <p:nvPr/>
        </p:nvSpPr>
        <p:spPr>
          <a:xfrm>
            <a:off x="658368" y="5257800"/>
            <a:ext cx="10874959" cy="868680"/>
          </a:xfrm>
          <a:prstGeom prst="roundRect">
            <a:avLst>
              <a:gd name="adj" fmla="val 6000"/>
            </a:avLst>
          </a:prstGeom>
          <a:solidFill>
            <a:srgbClr val="0B1224"/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گروه ۳۸"/>
          <p:cNvSpPr/>
          <p:nvPr/>
        </p:nvSpPr>
        <p:spPr>
          <a:xfrm>
            <a:off x="11483035" y="5532120"/>
            <a:ext cx="50292" cy="320040"/>
          </a:xfrm>
          <a:prstGeom prst="rect">
            <a:avLst/>
          </a:prstGeom>
          <a:solidFill>
            <a:srgbClr val="5FD9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گروه ۳۸"/>
          <p:cNvSpPr txBox="1"/>
          <p:nvPr/>
        </p:nvSpPr>
        <p:spPr>
          <a:xfrm>
            <a:off x="950976" y="5568696"/>
            <a:ext cx="1023487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چرا این اعداد مهم‌اند؟</a:t>
            </a:r>
          </a:p>
        </p:txBody>
      </p:sp>
      <p:sp>
        <p:nvSpPr>
          <p:cNvPr id="33" name="گروه ۳۸"/>
          <p:cNvSpPr txBox="1"/>
          <p:nvPr/>
        </p:nvSpPr>
        <p:spPr>
          <a:xfrm>
            <a:off x="950976" y="5971032"/>
            <a:ext cx="10289743" cy="1920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0000"/>
              </a:lnSpc>
              <a:spcBef>
                <a:spcPts val="0"/>
              </a:spcBef>
              <a:spcAft>
                <a:spcPts val="500"/>
              </a:spcAft>
            </a:pPr>
            <a:r>
              <a:rPr sz="11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اندازه‌گیری این کمیت‌ها، مدل‌های ما درباره آغاز و سرنوشت کیهان را می‌آزماید.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13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2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2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2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2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2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2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2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پس‌زمینه" descr="star_bg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سرتیتر"/>
          <p:cNvSpPr/>
          <p:nvPr/>
        </p:nvSpPr>
        <p:spPr>
          <a:xfrm>
            <a:off x="11483035" y="658368"/>
            <a:ext cx="50292" cy="91440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 txBox="1"/>
          <p:nvPr/>
        </p:nvSpPr>
        <p:spPr>
          <a:xfrm>
            <a:off x="658368" y="530352"/>
            <a:ext cx="10600639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spc="7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جمع‌بندی</a:t>
            </a:r>
          </a:p>
        </p:txBody>
      </p:sp>
      <p:sp>
        <p:nvSpPr>
          <p:cNvPr id="6" name="سرتیتر"/>
          <p:cNvSpPr txBox="1"/>
          <p:nvPr/>
        </p:nvSpPr>
        <p:spPr>
          <a:xfrm>
            <a:off x="658368" y="841248"/>
            <a:ext cx="10600639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آنچه با خود می‌بریم</a:t>
            </a:r>
          </a:p>
        </p:txBody>
      </p:sp>
      <p:sp>
        <p:nvSpPr>
          <p:cNvPr id="7" name="پاورقی"/>
          <p:cNvSpPr/>
          <p:nvPr/>
        </p:nvSpPr>
        <p:spPr>
          <a:xfrm>
            <a:off x="658368" y="6327648"/>
            <a:ext cx="10874959" cy="10972"/>
          </a:xfrm>
          <a:prstGeom prst="rect">
            <a:avLst/>
          </a:prstGeom>
          <a:solidFill>
            <a:srgbClr val="1D2A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پاورقی"/>
          <p:cNvSpPr txBox="1"/>
          <p:nvPr/>
        </p:nvSpPr>
        <p:spPr>
          <a:xfrm>
            <a:off x="658368" y="6382512"/>
            <a:ext cx="1087495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9B8CFF"/>
                </a:solidFill>
                <a:latin typeface="Segoe UI"/>
                <a:ea typeface="Segoe UI"/>
                <a:cs typeface="Segoe UI"/>
              </a:rPr>
              <a:t>22</a:t>
            </a:r>
            <a:r>
              <a:rPr sz="1050" b="0">
                <a:solidFill>
                  <a:srgbClr val="33405C"/>
                </a:solidFill>
                <a:latin typeface="Segoe UI"/>
                <a:ea typeface="Segoe UI"/>
                <a:cs typeface="Segoe UI"/>
              </a:rPr>
              <a:t> / 23</a:t>
            </a:r>
          </a:p>
        </p:txBody>
      </p:sp>
      <p:sp>
        <p:nvSpPr>
          <p:cNvPr id="9" name="پاورقی"/>
          <p:cNvSpPr txBox="1"/>
          <p:nvPr/>
        </p:nvSpPr>
        <p:spPr>
          <a:xfrm>
            <a:off x="6046927" y="6382512"/>
            <a:ext cx="54864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A5A7E"/>
                </a:solidFill>
                <a:latin typeface="Tahoma"/>
                <a:ea typeface="Tahoma"/>
                <a:cs typeface="Tahoma"/>
              </a:rPr>
              <a:t>جمع‌بندی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1938528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1487607" y="2130552"/>
            <a:ext cx="45720" cy="384048"/>
          </a:xfrm>
          <a:prstGeom prst="rect">
            <a:avLst/>
          </a:prstGeom>
          <a:solidFill>
            <a:srgbClr val="4FD1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572768" y="2130552"/>
            <a:ext cx="237744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مقیاس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33087" y="2157984"/>
            <a:ext cx="64858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زمین نقطه‌ای کوچک در منظومه‌ای معمولی در کهکشانی متوسط است.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2816352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1487607" y="3008376"/>
            <a:ext cx="45720" cy="384048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572768" y="3008376"/>
            <a:ext cx="237744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9B8CFF"/>
                </a:solidFill>
                <a:latin typeface="Tahoma"/>
                <a:ea typeface="Tahoma"/>
                <a:cs typeface="Tahoma"/>
              </a:rPr>
              <a:t>شگفتی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33087" y="3035808"/>
            <a:ext cx="64858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از سیاهچاله‌ها تا ابرنواخترها؛ کیهان از تصور ما بزرگ‌تر است.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8368" y="3694176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1487607" y="3886200"/>
            <a:ext cx="45720" cy="384048"/>
          </a:xfrm>
          <a:prstGeom prst="rect">
            <a:avLst/>
          </a:prstGeom>
          <a:solidFill>
            <a:srgbClr val="E0B9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572768" y="3886200"/>
            <a:ext cx="237744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E0B94F"/>
                </a:solidFill>
                <a:latin typeface="Tahoma"/>
                <a:ea typeface="Tahoma"/>
                <a:cs typeface="Tahoma"/>
              </a:rPr>
              <a:t>دانش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33087" y="3913632"/>
            <a:ext cx="64858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هر تصویر تلسکوپ، یک مدل را تأیید یا رد می‌کند.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8368" y="4572000"/>
            <a:ext cx="10874959" cy="768096"/>
          </a:xfrm>
          <a:prstGeom prst="roundRect">
            <a:avLst>
              <a:gd name="adj" fmla="val 14000"/>
            </a:avLst>
          </a:prstGeom>
          <a:solidFill>
            <a:srgbClr val="0B1224">
              <a:alpha val="92000"/>
            </a:srgbClr>
          </a:solidFill>
          <a:ln w="9525">
            <a:solidFill>
              <a:srgbClr val="1D2A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487607" y="4764024"/>
            <a:ext cx="45720" cy="384048"/>
          </a:xfrm>
          <a:prstGeom prst="rect">
            <a:avLst/>
          </a:prstGeom>
          <a:solidFill>
            <a:srgbClr val="F060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572768" y="4764024"/>
            <a:ext cx="2377440" cy="40233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0609B"/>
                </a:solidFill>
                <a:latin typeface="Tahoma"/>
                <a:ea typeface="Tahoma"/>
                <a:cs typeface="Tahoma"/>
              </a:rPr>
              <a:t>آینده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33087" y="4791456"/>
            <a:ext cx="648583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مریخ، قمرهای یخی و سیارات فراخورشیدی؛ مقصدهای بعدی.</a:t>
            </a:r>
          </a:p>
        </p:txBody>
      </p:sp>
      <p:sp>
        <p:nvSpPr>
          <p:cNvPr id="26" name="گروه ۳۹"/>
          <p:cNvSpPr/>
          <p:nvPr/>
        </p:nvSpPr>
        <p:spPr>
          <a:xfrm>
            <a:off x="658368" y="5504688"/>
            <a:ext cx="10874959" cy="548640"/>
          </a:xfrm>
          <a:prstGeom prst="roundRect">
            <a:avLst>
              <a:gd name="adj" fmla="val 34000"/>
            </a:avLst>
          </a:prstGeom>
          <a:solidFill>
            <a:srgbClr val="4FD1E0">
              <a:alpha val="9000"/>
            </a:srgbClr>
          </a:solidFill>
          <a:ln w="9525">
            <a:solidFill>
              <a:srgbClr val="2740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گروه ۳۹"/>
          <p:cNvSpPr txBox="1"/>
          <p:nvPr/>
        </p:nvSpPr>
        <p:spPr>
          <a:xfrm>
            <a:off x="932688" y="5504688"/>
            <a:ext cx="10326319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 rtl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پیام پایانی: نگاه کردن به آسمان، نخستین قدم کاوش است.</a:t>
            </a:r>
          </a:p>
        </p:txBody>
      </p:sp>
    </p:spTree>
  </p:cSld>
  <p:clrMapOvr>
    <a:masterClrMapping/>
  </p:clrMapOvr>
  <p:transition spd="med">
    <p:push dir="l"/>
  </p:transition>
  <p:timing>
    <p:tnLst>
      <p:par>
        <p:cTn id="1" dur="indefinite" restart="never" nodeType="tmRoot">
          <p:childTnLst>
            <p:seq concurrent="1" nextAc="seek">
              <p:cTn id="98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2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2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2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2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2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2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2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2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2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2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2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2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2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2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2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2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2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2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2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2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2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407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earthrise2.jpg"/>
          <p:cNvPicPr>
            <a:picLocks noChangeAspect="1"/>
          </p:cNvPicPr>
          <p:nvPr/>
        </p:nvPicPr>
        <p:blipFill>
          <a:blip r:embed="rId2"/>
          <a:srcRect l="1" r="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پس‌زمینه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10307">
                  <a:alpha val="45000"/>
                </a:srgbClr>
              </a:gs>
              <a:gs pos="50000">
                <a:srgbClr val="02050C">
                  <a:alpha val="74000"/>
                </a:srgbClr>
              </a:gs>
              <a:gs pos="100000">
                <a:srgbClr val="010307">
                  <a:alpha val="96000"/>
                </a:srgbClr>
              </a:gs>
            </a:gsLst>
            <a:lin ang="27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سرتیتر"/>
          <p:cNvSpPr/>
          <p:nvPr/>
        </p:nvSpPr>
        <p:spPr>
          <a:xfrm>
            <a:off x="11478463" y="2240280"/>
            <a:ext cx="54864" cy="1280160"/>
          </a:xfrm>
          <a:prstGeom prst="rect">
            <a:avLst/>
          </a:prstGeom>
          <a:solidFill>
            <a:srgbClr val="9B8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سرتیتر"/>
          <p:cNvSpPr txBox="1"/>
          <p:nvPr/>
        </p:nvSpPr>
        <p:spPr>
          <a:xfrm>
            <a:off x="658368" y="2084831"/>
            <a:ext cx="10509199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150">
                <a:solidFill>
                  <a:srgbClr val="4FD1E0"/>
                </a:solidFill>
                <a:latin typeface="Tahoma"/>
                <a:ea typeface="Tahoma"/>
                <a:cs typeface="Tahoma"/>
              </a:rPr>
              <a:t>پایان ارائه</a:t>
            </a:r>
          </a:p>
        </p:txBody>
      </p:sp>
      <p:sp>
        <p:nvSpPr>
          <p:cNvPr id="7" name="سرتیتر"/>
          <p:cNvSpPr txBox="1"/>
          <p:nvPr/>
        </p:nvSpPr>
        <p:spPr>
          <a:xfrm>
            <a:off x="658368" y="2560320"/>
            <a:ext cx="10463479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>
                <a:solidFill>
                  <a:srgbClr val="EEF3FF"/>
                </a:solidFill>
                <a:latin typeface="Tahoma"/>
                <a:ea typeface="Tahoma"/>
                <a:cs typeface="Tahoma"/>
              </a:rPr>
              <a:t>سپاس از همراهی شما</a:t>
            </a:r>
          </a:p>
        </p:txBody>
      </p:sp>
      <p:sp>
        <p:nvSpPr>
          <p:cNvPr id="8" name="سرتیتر"/>
          <p:cNvSpPr/>
          <p:nvPr/>
        </p:nvSpPr>
        <p:spPr>
          <a:xfrm>
            <a:off x="658368" y="3794760"/>
            <a:ext cx="10874959" cy="18288"/>
          </a:xfrm>
          <a:prstGeom prst="rect">
            <a:avLst/>
          </a:prstGeom>
          <a:solidFill>
            <a:srgbClr val="22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3986784"/>
            <a:ext cx="1087495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>
                <a:solidFill>
                  <a:srgbClr val="8FA0C4"/>
                </a:solidFill>
                <a:latin typeface="Tahoma"/>
                <a:ea typeface="Tahoma"/>
                <a:cs typeface="Tahoma"/>
              </a:rPr>
              <a:t>پرسش و پاسخ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4617720"/>
            <a:ext cx="10874959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>
                <a:solidFill>
                  <a:srgbClr val="5A6A8C"/>
                </a:solidFill>
                <a:latin typeface="Tahoma"/>
                <a:ea typeface="Tahoma"/>
                <a:cs typeface="Tahoma"/>
              </a:rPr>
              <a:t>خوشحال می‌شوم پرسش‌ها و نظرات شما را بشنوم.</a:t>
            </a:r>
          </a:p>
        </p:txBody>
      </p:sp>
      <p:sp>
        <p:nvSpPr>
          <p:cNvPr id="11" name="پاورقی"/>
          <p:cNvSpPr/>
          <p:nvPr/>
        </p:nvSpPr>
        <p:spPr>
          <a:xfrm>
            <a:off x="658368" y="5440680"/>
            <a:ext cx="10874959" cy="12801"/>
          </a:xfrm>
          <a:prstGeom prst="rect">
            <a:avLst/>
          </a:prstGeom>
          <a:solidFill>
            <a:srgbClr val="2230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پاورقی"/>
          <p:cNvSpPr txBox="1"/>
          <p:nvPr/>
        </p:nvSpPr>
        <p:spPr>
          <a:xfrm>
            <a:off x="658368" y="5596128"/>
            <a:ext cx="585216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 rtl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3D4A66"/>
                </a:solidFill>
                <a:latin typeface="Tahoma"/>
                <a:ea typeface="Tahoma"/>
                <a:cs typeface="Tahoma"/>
              </a:rPr>
              <a:t>منابع تصاویر: آرشیو عمومی ناسا و آژانس فضایی اروپا</a:t>
            </a:r>
          </a:p>
        </p:txBody>
      </p:sp>
      <p:sp>
        <p:nvSpPr>
          <p:cNvPr id="13" name="پاورقی"/>
          <p:cNvSpPr txBox="1"/>
          <p:nvPr/>
        </p:nvSpPr>
        <p:spPr>
          <a:xfrm>
            <a:off x="6778447" y="5605272"/>
            <a:ext cx="47548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33405C"/>
                </a:solidFill>
                <a:latin typeface="Tahoma"/>
                <a:ea typeface="Tahoma"/>
                <a:cs typeface="Tahoma"/>
              </a:rPr>
              <a:t>NASA / ESA / JPL-Caltech / STScI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32" dur="indefinite" nodeType="mainSeq">
                <p:childTnLst>
                  <p:par>
                    <p:cTn id="2" fill="hold">
                      <p:stCondLst>
                        <p:cond delay="0"/>
                      </p:stCondLst>
                      <p:childTnLst>
                        <p:par>
                          <p:cTn id="3" fill="hold">
                            <p:stCondLst>
                              <p:cond delay="0"/>
                            </p:stCondLst>
                            <p:childTnLst>
                              <p:par>
                                <p:cTn id="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" dur="52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2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2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2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2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2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11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2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2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2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03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2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